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theme/theme12.xml" ContentType="application/vnd.openxmlformats-officedocument.theme+xml"/>
  <Override PartName="/ppt/slideLayouts/slideLayout37.xml" ContentType="application/vnd.openxmlformats-officedocument.presentationml.slideLayout+xml"/>
  <Override PartName="/ppt/theme/theme13.xml" ContentType="application/vnd.openxmlformats-officedocument.theme+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theme/theme15.xml" ContentType="application/vnd.openxmlformats-officedocument.theme+xml"/>
  <Override PartName="/ppt/slideLayouts/slideLayout40.xml" ContentType="application/vnd.openxmlformats-officedocument.presentationml.slideLayout+xml"/>
  <Override PartName="/ppt/theme/theme16.xml" ContentType="application/vnd.openxmlformats-officedocument.theme+xml"/>
  <Override PartName="/ppt/slideLayouts/slideLayout4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1"/>
    <p:sldMasterId id="2147484242" r:id="rId2"/>
    <p:sldMasterId id="2147485875" r:id="rId3"/>
    <p:sldMasterId id="2147487801" r:id="rId4"/>
    <p:sldMasterId id="2147487803" r:id="rId5"/>
    <p:sldMasterId id="2147487805" r:id="rId6"/>
    <p:sldMasterId id="2147487807" r:id="rId7"/>
    <p:sldMasterId id="2147487809" r:id="rId8"/>
    <p:sldMasterId id="2147487811" r:id="rId9"/>
    <p:sldMasterId id="2147487813" r:id="rId10"/>
    <p:sldMasterId id="2147487815" r:id="rId11"/>
    <p:sldMasterId id="2147487817" r:id="rId12"/>
    <p:sldMasterId id="2147487819" r:id="rId13"/>
    <p:sldMasterId id="2147487821" r:id="rId14"/>
    <p:sldMasterId id="2147487823" r:id="rId15"/>
    <p:sldMasterId id="2147487825" r:id="rId16"/>
    <p:sldMasterId id="2147487827" r:id="rId17"/>
  </p:sldMasterIdLst>
  <p:notesMasterIdLst>
    <p:notesMasterId r:id="rId82"/>
  </p:notesMasterIdLst>
  <p:handoutMasterIdLst>
    <p:handoutMasterId r:id="rId83"/>
  </p:handoutMasterIdLst>
  <p:sldIdLst>
    <p:sldId id="547" r:id="rId18"/>
    <p:sldId id="479" r:id="rId19"/>
    <p:sldId id="483" r:id="rId20"/>
    <p:sldId id="486" r:id="rId21"/>
    <p:sldId id="482" r:id="rId22"/>
    <p:sldId id="561" r:id="rId23"/>
    <p:sldId id="563" r:id="rId24"/>
    <p:sldId id="548" r:id="rId25"/>
    <p:sldId id="484" r:id="rId26"/>
    <p:sldId id="485" r:id="rId27"/>
    <p:sldId id="497" r:id="rId28"/>
    <p:sldId id="489" r:id="rId29"/>
    <p:sldId id="487" r:id="rId30"/>
    <p:sldId id="564" r:id="rId31"/>
    <p:sldId id="480" r:id="rId32"/>
    <p:sldId id="565" r:id="rId33"/>
    <p:sldId id="566" r:id="rId34"/>
    <p:sldId id="568" r:id="rId35"/>
    <p:sldId id="569" r:id="rId36"/>
    <p:sldId id="574" r:id="rId37"/>
    <p:sldId id="567" r:id="rId38"/>
    <p:sldId id="570" r:id="rId39"/>
    <p:sldId id="572" r:id="rId40"/>
    <p:sldId id="553" r:id="rId41"/>
    <p:sldId id="554" r:id="rId42"/>
    <p:sldId id="555" r:id="rId43"/>
    <p:sldId id="571" r:id="rId44"/>
    <p:sldId id="528" r:id="rId45"/>
    <p:sldId id="491" r:id="rId46"/>
    <p:sldId id="492" r:id="rId47"/>
    <p:sldId id="526" r:id="rId48"/>
    <p:sldId id="575" r:id="rId49"/>
    <p:sldId id="520" r:id="rId50"/>
    <p:sldId id="519" r:id="rId51"/>
    <p:sldId id="522" r:id="rId52"/>
    <p:sldId id="523" r:id="rId53"/>
    <p:sldId id="524" r:id="rId54"/>
    <p:sldId id="529" r:id="rId55"/>
    <p:sldId id="530" r:id="rId56"/>
    <p:sldId id="525" r:id="rId57"/>
    <p:sldId id="531" r:id="rId58"/>
    <p:sldId id="535" r:id="rId59"/>
    <p:sldId id="527" r:id="rId60"/>
    <p:sldId id="511" r:id="rId61"/>
    <p:sldId id="507" r:id="rId62"/>
    <p:sldId id="508" r:id="rId63"/>
    <p:sldId id="509" r:id="rId64"/>
    <p:sldId id="510" r:id="rId65"/>
    <p:sldId id="562" r:id="rId66"/>
    <p:sldId id="359" r:id="rId67"/>
    <p:sldId id="576" r:id="rId68"/>
    <p:sldId id="577" r:id="rId69"/>
    <p:sldId id="578" r:id="rId70"/>
    <p:sldId id="579" r:id="rId71"/>
    <p:sldId id="580" r:id="rId72"/>
    <p:sldId id="581" r:id="rId73"/>
    <p:sldId id="582" r:id="rId74"/>
    <p:sldId id="583" r:id="rId75"/>
    <p:sldId id="584" r:id="rId76"/>
    <p:sldId id="585" r:id="rId77"/>
    <p:sldId id="586" r:id="rId78"/>
    <p:sldId id="587" r:id="rId79"/>
    <p:sldId id="588" r:id="rId80"/>
    <p:sldId id="589" r:id="rId81"/>
  </p:sldIdLst>
  <p:sldSz cx="9144000" cy="6858000" type="screen4x3"/>
  <p:notesSz cx="6961188" cy="92360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004B8D"/>
    <a:srgbClr val="939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4631" autoAdjust="0"/>
  </p:normalViewPr>
  <p:slideViewPr>
    <p:cSldViewPr>
      <p:cViewPr varScale="1">
        <p:scale>
          <a:sx n="55" d="100"/>
          <a:sy n="55" d="100"/>
        </p:scale>
        <p:origin x="84" y="1272"/>
      </p:cViewPr>
      <p:guideLst>
        <p:guide orient="horz" pos="2160"/>
        <p:guide pos="2880"/>
      </p:guideLst>
    </p:cSldViewPr>
  </p:slideViewPr>
  <p:notesTextViewPr>
    <p:cViewPr>
      <p:scale>
        <a:sx n="100" d="100"/>
        <a:sy n="100" d="100"/>
      </p:scale>
      <p:origin x="0" y="0"/>
    </p:cViewPr>
  </p:notesTextViewPr>
  <p:sorterViewPr>
    <p:cViewPr>
      <p:scale>
        <a:sx n="168" d="100"/>
        <a:sy n="168" d="100"/>
      </p:scale>
      <p:origin x="0" y="0"/>
    </p:cViewPr>
  </p:sorterViewPr>
  <p:notesViewPr>
    <p:cSldViewPr>
      <p:cViewPr varScale="1">
        <p:scale>
          <a:sx n="62" d="100"/>
          <a:sy n="62" d="100"/>
        </p:scale>
        <p:origin x="322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notesMaster" Target="notesMasters/notesMaster1.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6250" cy="463550"/>
          </a:xfrm>
          <a:prstGeom prst="rect">
            <a:avLst/>
          </a:prstGeom>
        </p:spPr>
        <p:txBody>
          <a:bodyPr vert="horz" lIns="92556" tIns="46278" rIns="92556" bIns="46278"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43350" y="0"/>
            <a:ext cx="3016250" cy="463550"/>
          </a:xfrm>
          <a:prstGeom prst="rect">
            <a:avLst/>
          </a:prstGeom>
        </p:spPr>
        <p:txBody>
          <a:bodyPr vert="horz" lIns="92556" tIns="46278" rIns="92556" bIns="46278" rtlCol="0"/>
          <a:lstStyle>
            <a:lvl1pPr algn="r">
              <a:defRPr sz="1200">
                <a:latin typeface="Arial" panose="020B0604020202020204" pitchFamily="34" charset="0"/>
              </a:defRPr>
            </a:lvl1pPr>
          </a:lstStyle>
          <a:p>
            <a:pPr>
              <a:defRPr/>
            </a:pPr>
            <a:fld id="{3AF951A7-0CF4-4BB1-A684-0D251B78BDB0}" type="datetimeFigureOut">
              <a:rPr lang="en-US"/>
              <a:pPr>
                <a:defRPr/>
              </a:pPr>
              <a:t>3/29/2018</a:t>
            </a:fld>
            <a:endParaRPr lang="en-US" dirty="0"/>
          </a:p>
        </p:txBody>
      </p:sp>
      <p:sp>
        <p:nvSpPr>
          <p:cNvPr id="4" name="Footer Placeholder 3"/>
          <p:cNvSpPr>
            <a:spLocks noGrp="1"/>
          </p:cNvSpPr>
          <p:nvPr>
            <p:ph type="ftr" sz="quarter" idx="2"/>
          </p:nvPr>
        </p:nvSpPr>
        <p:spPr>
          <a:xfrm>
            <a:off x="0" y="8772525"/>
            <a:ext cx="3016250" cy="463550"/>
          </a:xfrm>
          <a:prstGeom prst="rect">
            <a:avLst/>
          </a:prstGeom>
        </p:spPr>
        <p:txBody>
          <a:bodyPr vert="horz" lIns="92556" tIns="46278" rIns="92556" bIns="46278" rtlCol="0" anchor="b"/>
          <a:lstStyle>
            <a:lvl1pPr algn="l">
              <a:defRPr sz="1200">
                <a:latin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43350" y="8772525"/>
            <a:ext cx="3016250" cy="463550"/>
          </a:xfrm>
          <a:prstGeom prst="rect">
            <a:avLst/>
          </a:prstGeom>
        </p:spPr>
        <p:txBody>
          <a:bodyPr vert="horz" wrap="square" lIns="92556" tIns="46278" rIns="92556" bIns="46278" numCol="1" anchor="b" anchorCtr="0" compatLnSpc="1">
            <a:prstTxWarp prst="textNoShape">
              <a:avLst/>
            </a:prstTxWarp>
          </a:bodyPr>
          <a:lstStyle>
            <a:lvl1pPr algn="r">
              <a:defRPr sz="1200" smtClean="0"/>
            </a:lvl1pPr>
          </a:lstStyle>
          <a:p>
            <a:pPr>
              <a:defRPr/>
            </a:pPr>
            <a:fld id="{3EEB7A1F-6207-4284-A453-9179C473013B}" type="slidenum">
              <a:rPr lang="en-US" altLang="en-US"/>
              <a:pPr>
                <a:defRPr/>
              </a:pPr>
              <a:t>‹#›</a:t>
            </a:fld>
            <a:endParaRPr lang="en-US" altLang="en-US"/>
          </a:p>
        </p:txBody>
      </p:sp>
    </p:spTree>
    <p:extLst>
      <p:ext uri="{BB962C8B-B14F-4D97-AF65-F5344CB8AC3E}">
        <p14:creationId xmlns:p14="http://schemas.microsoft.com/office/powerpoint/2010/main" val="360910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6250" cy="461963"/>
          </a:xfrm>
          <a:prstGeom prst="rect">
            <a:avLst/>
          </a:prstGeom>
        </p:spPr>
        <p:txBody>
          <a:bodyPr vert="horz" lIns="92547" tIns="46274" rIns="92547" bIns="46274"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43350" y="0"/>
            <a:ext cx="3016250" cy="461963"/>
          </a:xfrm>
          <a:prstGeom prst="rect">
            <a:avLst/>
          </a:prstGeom>
        </p:spPr>
        <p:txBody>
          <a:bodyPr vert="horz" lIns="92547" tIns="46274" rIns="92547" bIns="46274" rtlCol="0"/>
          <a:lstStyle>
            <a:lvl1pPr algn="r" eaLnBrk="1" hangingPunct="1">
              <a:defRPr sz="1200">
                <a:latin typeface="Arial" charset="0"/>
              </a:defRPr>
            </a:lvl1pPr>
          </a:lstStyle>
          <a:p>
            <a:pPr>
              <a:defRPr/>
            </a:pPr>
            <a:fld id="{E736852D-D462-4989-88D2-8713E9523056}" type="datetimeFigureOut">
              <a:rPr lang="en-US"/>
              <a:pPr>
                <a:defRPr/>
              </a:pPr>
              <a:t>3/29/2018</a:t>
            </a:fld>
            <a:endParaRPr lang="en-US" dirty="0"/>
          </a:p>
        </p:txBody>
      </p:sp>
      <p:sp>
        <p:nvSpPr>
          <p:cNvPr id="4" name="Slide Image Placeholder 3"/>
          <p:cNvSpPr>
            <a:spLocks noGrp="1" noRot="1" noChangeAspect="1"/>
          </p:cNvSpPr>
          <p:nvPr>
            <p:ph type="sldImg" idx="2"/>
          </p:nvPr>
        </p:nvSpPr>
        <p:spPr>
          <a:xfrm>
            <a:off x="1171575" y="692150"/>
            <a:ext cx="4619625" cy="3463925"/>
          </a:xfrm>
          <a:prstGeom prst="rect">
            <a:avLst/>
          </a:prstGeom>
          <a:noFill/>
          <a:ln w="12700">
            <a:solidFill>
              <a:prstClr val="black"/>
            </a:solidFill>
          </a:ln>
        </p:spPr>
        <p:txBody>
          <a:bodyPr vert="horz" lIns="92547" tIns="46274" rIns="92547" bIns="46274" rtlCol="0" anchor="ctr"/>
          <a:lstStyle/>
          <a:p>
            <a:pPr lvl="0"/>
            <a:endParaRPr lang="en-US" noProof="0" dirty="0"/>
          </a:p>
        </p:txBody>
      </p:sp>
      <p:sp>
        <p:nvSpPr>
          <p:cNvPr id="5" name="Notes Placeholder 4"/>
          <p:cNvSpPr>
            <a:spLocks noGrp="1"/>
          </p:cNvSpPr>
          <p:nvPr>
            <p:ph type="body" sz="quarter" idx="3"/>
          </p:nvPr>
        </p:nvSpPr>
        <p:spPr>
          <a:xfrm>
            <a:off x="696913" y="4387850"/>
            <a:ext cx="5568950" cy="4156075"/>
          </a:xfrm>
          <a:prstGeom prst="rect">
            <a:avLst/>
          </a:prstGeom>
        </p:spPr>
        <p:txBody>
          <a:bodyPr vert="horz" lIns="92547" tIns="46274" rIns="92547" bIns="4627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16250" cy="461963"/>
          </a:xfrm>
          <a:prstGeom prst="rect">
            <a:avLst/>
          </a:prstGeom>
        </p:spPr>
        <p:txBody>
          <a:bodyPr vert="horz" lIns="92547" tIns="46274" rIns="92547" bIns="46274"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43350" y="8772525"/>
            <a:ext cx="3016250" cy="461963"/>
          </a:xfrm>
          <a:prstGeom prst="rect">
            <a:avLst/>
          </a:prstGeom>
        </p:spPr>
        <p:txBody>
          <a:bodyPr vert="horz" wrap="square" lIns="92547" tIns="46274" rIns="92547" bIns="46274" numCol="1" anchor="b" anchorCtr="0" compatLnSpc="1">
            <a:prstTxWarp prst="textNoShape">
              <a:avLst/>
            </a:prstTxWarp>
          </a:bodyPr>
          <a:lstStyle>
            <a:lvl1pPr algn="r" eaLnBrk="1" hangingPunct="1">
              <a:defRPr sz="1200" smtClean="0"/>
            </a:lvl1pPr>
          </a:lstStyle>
          <a:p>
            <a:pPr>
              <a:defRPr/>
            </a:pPr>
            <a:fld id="{277796B7-787A-470B-9253-230DE5B7F28C}" type="slidenum">
              <a:rPr lang="en-US" altLang="en-US"/>
              <a:pPr>
                <a:defRPr/>
              </a:pPr>
              <a:t>‹#›</a:t>
            </a:fld>
            <a:endParaRPr lang="en-US" altLang="en-US"/>
          </a:p>
        </p:txBody>
      </p:sp>
    </p:spTree>
    <p:extLst>
      <p:ext uri="{BB962C8B-B14F-4D97-AF65-F5344CB8AC3E}">
        <p14:creationId xmlns:p14="http://schemas.microsoft.com/office/powerpoint/2010/main" val="1960426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715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888" indent="-288925">
              <a:defRPr>
                <a:solidFill>
                  <a:schemeClr val="tx1"/>
                </a:solidFill>
                <a:latin typeface="Arial" charset="0"/>
              </a:defRPr>
            </a:lvl2pPr>
            <a:lvl3pPr marL="1155700" indent="-230188">
              <a:defRPr>
                <a:solidFill>
                  <a:schemeClr val="tx1"/>
                </a:solidFill>
                <a:latin typeface="Arial" charset="0"/>
              </a:defRPr>
            </a:lvl3pPr>
            <a:lvl4pPr marL="1619250" indent="-230188">
              <a:defRPr>
                <a:solidFill>
                  <a:schemeClr val="tx1"/>
                </a:solidFill>
                <a:latin typeface="Arial" charset="0"/>
              </a:defRPr>
            </a:lvl4pPr>
            <a:lvl5pPr marL="2081213" indent="-230188">
              <a:defRPr>
                <a:solidFill>
                  <a:schemeClr val="tx1"/>
                </a:solidFill>
                <a:latin typeface="Arial" charset="0"/>
              </a:defRPr>
            </a:lvl5pPr>
            <a:lvl6pPr marL="2538413" indent="-230188" eaLnBrk="0" fontAlgn="base" hangingPunct="0">
              <a:spcBef>
                <a:spcPct val="0"/>
              </a:spcBef>
              <a:spcAft>
                <a:spcPct val="0"/>
              </a:spcAft>
              <a:defRPr>
                <a:solidFill>
                  <a:schemeClr val="tx1"/>
                </a:solidFill>
                <a:latin typeface="Arial" charset="0"/>
              </a:defRPr>
            </a:lvl6pPr>
            <a:lvl7pPr marL="2995613" indent="-230188" eaLnBrk="0" fontAlgn="base" hangingPunct="0">
              <a:spcBef>
                <a:spcPct val="0"/>
              </a:spcBef>
              <a:spcAft>
                <a:spcPct val="0"/>
              </a:spcAft>
              <a:defRPr>
                <a:solidFill>
                  <a:schemeClr val="tx1"/>
                </a:solidFill>
                <a:latin typeface="Arial" charset="0"/>
              </a:defRPr>
            </a:lvl7pPr>
            <a:lvl8pPr marL="3452813" indent="-230188" eaLnBrk="0" fontAlgn="base" hangingPunct="0">
              <a:spcBef>
                <a:spcPct val="0"/>
              </a:spcBef>
              <a:spcAft>
                <a:spcPct val="0"/>
              </a:spcAft>
              <a:defRPr>
                <a:solidFill>
                  <a:schemeClr val="tx1"/>
                </a:solidFill>
                <a:latin typeface="Arial" charset="0"/>
              </a:defRPr>
            </a:lvl8pPr>
            <a:lvl9pPr marL="3910013" indent="-230188" eaLnBrk="0" fontAlgn="base" hangingPunct="0">
              <a:spcBef>
                <a:spcPct val="0"/>
              </a:spcBef>
              <a:spcAft>
                <a:spcPct val="0"/>
              </a:spcAft>
              <a:defRPr>
                <a:solidFill>
                  <a:schemeClr val="tx1"/>
                </a:solidFill>
                <a:latin typeface="Arial" charset="0"/>
              </a:defRPr>
            </a:lvl9pPr>
          </a:lstStyle>
          <a:p>
            <a:fld id="{A6A6BB9E-9D0D-40AB-ACE6-BDBEE5B410B6}" type="slidenum">
              <a:rPr lang="en-US" altLang="en-US"/>
              <a:pPr/>
              <a:t>6</a:t>
            </a:fld>
            <a:endParaRPr lang="en-US" altLang="en-US"/>
          </a:p>
        </p:txBody>
      </p:sp>
    </p:spTree>
    <p:extLst>
      <p:ext uri="{BB962C8B-B14F-4D97-AF65-F5344CB8AC3E}">
        <p14:creationId xmlns:p14="http://schemas.microsoft.com/office/powerpoint/2010/main" val="433837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D9EB3-A8DE-2E4E-A3F4-97756798CC66}"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51005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D9EB3-A8DE-2E4E-A3F4-97756798CC66}"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51005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D9EB3-A8DE-2E4E-A3F4-97756798CC66}"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51005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715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888" indent="-288925">
              <a:defRPr>
                <a:solidFill>
                  <a:schemeClr val="tx1"/>
                </a:solidFill>
                <a:latin typeface="Arial" charset="0"/>
              </a:defRPr>
            </a:lvl2pPr>
            <a:lvl3pPr marL="1155700" indent="-230188">
              <a:defRPr>
                <a:solidFill>
                  <a:schemeClr val="tx1"/>
                </a:solidFill>
                <a:latin typeface="Arial" charset="0"/>
              </a:defRPr>
            </a:lvl3pPr>
            <a:lvl4pPr marL="1619250" indent="-230188">
              <a:defRPr>
                <a:solidFill>
                  <a:schemeClr val="tx1"/>
                </a:solidFill>
                <a:latin typeface="Arial" charset="0"/>
              </a:defRPr>
            </a:lvl4pPr>
            <a:lvl5pPr marL="2081213" indent="-230188">
              <a:defRPr>
                <a:solidFill>
                  <a:schemeClr val="tx1"/>
                </a:solidFill>
                <a:latin typeface="Arial" charset="0"/>
              </a:defRPr>
            </a:lvl5pPr>
            <a:lvl6pPr marL="2538413" indent="-230188" eaLnBrk="0" fontAlgn="base" hangingPunct="0">
              <a:spcBef>
                <a:spcPct val="0"/>
              </a:spcBef>
              <a:spcAft>
                <a:spcPct val="0"/>
              </a:spcAft>
              <a:defRPr>
                <a:solidFill>
                  <a:schemeClr val="tx1"/>
                </a:solidFill>
                <a:latin typeface="Arial" charset="0"/>
              </a:defRPr>
            </a:lvl6pPr>
            <a:lvl7pPr marL="2995613" indent="-230188" eaLnBrk="0" fontAlgn="base" hangingPunct="0">
              <a:spcBef>
                <a:spcPct val="0"/>
              </a:spcBef>
              <a:spcAft>
                <a:spcPct val="0"/>
              </a:spcAft>
              <a:defRPr>
                <a:solidFill>
                  <a:schemeClr val="tx1"/>
                </a:solidFill>
                <a:latin typeface="Arial" charset="0"/>
              </a:defRPr>
            </a:lvl7pPr>
            <a:lvl8pPr marL="3452813" indent="-230188" eaLnBrk="0" fontAlgn="base" hangingPunct="0">
              <a:spcBef>
                <a:spcPct val="0"/>
              </a:spcBef>
              <a:spcAft>
                <a:spcPct val="0"/>
              </a:spcAft>
              <a:defRPr>
                <a:solidFill>
                  <a:schemeClr val="tx1"/>
                </a:solidFill>
                <a:latin typeface="Arial" charset="0"/>
              </a:defRPr>
            </a:lvl8pPr>
            <a:lvl9pPr marL="3910013" indent="-230188" eaLnBrk="0" fontAlgn="base" hangingPunct="0">
              <a:spcBef>
                <a:spcPct val="0"/>
              </a:spcBef>
              <a:spcAft>
                <a:spcPct val="0"/>
              </a:spcAft>
              <a:defRPr>
                <a:solidFill>
                  <a:schemeClr val="tx1"/>
                </a:solidFill>
                <a:latin typeface="Arial" charset="0"/>
              </a:defRPr>
            </a:lvl9pPr>
          </a:lstStyle>
          <a:p>
            <a:fld id="{9490C34D-CEE6-4455-9725-5E5D8D7DC05E}" type="slidenum">
              <a:rPr lang="en-US" altLang="en-US"/>
              <a:pPr/>
              <a:t>8</a:t>
            </a:fld>
            <a:endParaRPr lang="en-US" altLang="en-US"/>
          </a:p>
        </p:txBody>
      </p:sp>
    </p:spTree>
    <p:extLst>
      <p:ext uri="{BB962C8B-B14F-4D97-AF65-F5344CB8AC3E}">
        <p14:creationId xmlns:p14="http://schemas.microsoft.com/office/powerpoint/2010/main" val="387923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715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888" indent="-288925">
              <a:defRPr>
                <a:solidFill>
                  <a:schemeClr val="tx1"/>
                </a:solidFill>
                <a:latin typeface="Arial" charset="0"/>
              </a:defRPr>
            </a:lvl2pPr>
            <a:lvl3pPr marL="1155700" indent="-230188">
              <a:defRPr>
                <a:solidFill>
                  <a:schemeClr val="tx1"/>
                </a:solidFill>
                <a:latin typeface="Arial" charset="0"/>
              </a:defRPr>
            </a:lvl3pPr>
            <a:lvl4pPr marL="1619250" indent="-230188">
              <a:defRPr>
                <a:solidFill>
                  <a:schemeClr val="tx1"/>
                </a:solidFill>
                <a:latin typeface="Arial" charset="0"/>
              </a:defRPr>
            </a:lvl4pPr>
            <a:lvl5pPr marL="2081213" indent="-230188">
              <a:defRPr>
                <a:solidFill>
                  <a:schemeClr val="tx1"/>
                </a:solidFill>
                <a:latin typeface="Arial" charset="0"/>
              </a:defRPr>
            </a:lvl5pPr>
            <a:lvl6pPr marL="2538413" indent="-230188" eaLnBrk="0" fontAlgn="base" hangingPunct="0">
              <a:spcBef>
                <a:spcPct val="0"/>
              </a:spcBef>
              <a:spcAft>
                <a:spcPct val="0"/>
              </a:spcAft>
              <a:defRPr>
                <a:solidFill>
                  <a:schemeClr val="tx1"/>
                </a:solidFill>
                <a:latin typeface="Arial" charset="0"/>
              </a:defRPr>
            </a:lvl6pPr>
            <a:lvl7pPr marL="2995613" indent="-230188" eaLnBrk="0" fontAlgn="base" hangingPunct="0">
              <a:spcBef>
                <a:spcPct val="0"/>
              </a:spcBef>
              <a:spcAft>
                <a:spcPct val="0"/>
              </a:spcAft>
              <a:defRPr>
                <a:solidFill>
                  <a:schemeClr val="tx1"/>
                </a:solidFill>
                <a:latin typeface="Arial" charset="0"/>
              </a:defRPr>
            </a:lvl7pPr>
            <a:lvl8pPr marL="3452813" indent="-230188" eaLnBrk="0" fontAlgn="base" hangingPunct="0">
              <a:spcBef>
                <a:spcPct val="0"/>
              </a:spcBef>
              <a:spcAft>
                <a:spcPct val="0"/>
              </a:spcAft>
              <a:defRPr>
                <a:solidFill>
                  <a:schemeClr val="tx1"/>
                </a:solidFill>
                <a:latin typeface="Arial" charset="0"/>
              </a:defRPr>
            </a:lvl8pPr>
            <a:lvl9pPr marL="3910013" indent="-230188" eaLnBrk="0" fontAlgn="base" hangingPunct="0">
              <a:spcBef>
                <a:spcPct val="0"/>
              </a:spcBef>
              <a:spcAft>
                <a:spcPct val="0"/>
              </a:spcAft>
              <a:defRPr>
                <a:solidFill>
                  <a:schemeClr val="tx1"/>
                </a:solidFill>
                <a:latin typeface="Arial" charset="0"/>
              </a:defRPr>
            </a:lvl9pPr>
          </a:lstStyle>
          <a:p>
            <a:fld id="{56408955-4AEE-4C24-A506-FE9AA2C18F3E}" type="slidenum">
              <a:rPr lang="en-US" altLang="en-US"/>
              <a:pPr/>
              <a:t>23</a:t>
            </a:fld>
            <a:endParaRPr lang="en-US" altLang="en-US"/>
          </a:p>
        </p:txBody>
      </p:sp>
    </p:spTree>
    <p:extLst>
      <p:ext uri="{BB962C8B-B14F-4D97-AF65-F5344CB8AC3E}">
        <p14:creationId xmlns:p14="http://schemas.microsoft.com/office/powerpoint/2010/main" val="359674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715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888" indent="-288925">
              <a:defRPr>
                <a:solidFill>
                  <a:schemeClr val="tx1"/>
                </a:solidFill>
                <a:latin typeface="Arial" charset="0"/>
              </a:defRPr>
            </a:lvl2pPr>
            <a:lvl3pPr marL="1155700" indent="-230188">
              <a:defRPr>
                <a:solidFill>
                  <a:schemeClr val="tx1"/>
                </a:solidFill>
                <a:latin typeface="Arial" charset="0"/>
              </a:defRPr>
            </a:lvl3pPr>
            <a:lvl4pPr marL="1619250" indent="-230188">
              <a:defRPr>
                <a:solidFill>
                  <a:schemeClr val="tx1"/>
                </a:solidFill>
                <a:latin typeface="Arial" charset="0"/>
              </a:defRPr>
            </a:lvl4pPr>
            <a:lvl5pPr marL="2081213" indent="-230188">
              <a:defRPr>
                <a:solidFill>
                  <a:schemeClr val="tx1"/>
                </a:solidFill>
                <a:latin typeface="Arial" charset="0"/>
              </a:defRPr>
            </a:lvl5pPr>
            <a:lvl6pPr marL="2538413" indent="-230188" eaLnBrk="0" fontAlgn="base" hangingPunct="0">
              <a:spcBef>
                <a:spcPct val="0"/>
              </a:spcBef>
              <a:spcAft>
                <a:spcPct val="0"/>
              </a:spcAft>
              <a:defRPr>
                <a:solidFill>
                  <a:schemeClr val="tx1"/>
                </a:solidFill>
                <a:latin typeface="Arial" charset="0"/>
              </a:defRPr>
            </a:lvl6pPr>
            <a:lvl7pPr marL="2995613" indent="-230188" eaLnBrk="0" fontAlgn="base" hangingPunct="0">
              <a:spcBef>
                <a:spcPct val="0"/>
              </a:spcBef>
              <a:spcAft>
                <a:spcPct val="0"/>
              </a:spcAft>
              <a:defRPr>
                <a:solidFill>
                  <a:schemeClr val="tx1"/>
                </a:solidFill>
                <a:latin typeface="Arial" charset="0"/>
              </a:defRPr>
            </a:lvl7pPr>
            <a:lvl8pPr marL="3452813" indent="-230188" eaLnBrk="0" fontAlgn="base" hangingPunct="0">
              <a:spcBef>
                <a:spcPct val="0"/>
              </a:spcBef>
              <a:spcAft>
                <a:spcPct val="0"/>
              </a:spcAft>
              <a:defRPr>
                <a:solidFill>
                  <a:schemeClr val="tx1"/>
                </a:solidFill>
                <a:latin typeface="Arial" charset="0"/>
              </a:defRPr>
            </a:lvl8pPr>
            <a:lvl9pPr marL="3910013" indent="-230188" eaLnBrk="0" fontAlgn="base" hangingPunct="0">
              <a:spcBef>
                <a:spcPct val="0"/>
              </a:spcBef>
              <a:spcAft>
                <a:spcPct val="0"/>
              </a:spcAft>
              <a:defRPr>
                <a:solidFill>
                  <a:schemeClr val="tx1"/>
                </a:solidFill>
                <a:latin typeface="Arial" charset="0"/>
              </a:defRPr>
            </a:lvl9pPr>
          </a:lstStyle>
          <a:p>
            <a:fld id="{CCBB008A-0F7B-4CB1-96F1-9BC531FEC96C}" type="slidenum">
              <a:rPr lang="en-US" altLang="en-US"/>
              <a:pPr/>
              <a:t>24</a:t>
            </a:fld>
            <a:endParaRPr lang="en-US" altLang="en-US"/>
          </a:p>
        </p:txBody>
      </p:sp>
    </p:spTree>
    <p:extLst>
      <p:ext uri="{BB962C8B-B14F-4D97-AF65-F5344CB8AC3E}">
        <p14:creationId xmlns:p14="http://schemas.microsoft.com/office/powerpoint/2010/main" val="301485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715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888" indent="-288925">
              <a:defRPr>
                <a:solidFill>
                  <a:schemeClr val="tx1"/>
                </a:solidFill>
                <a:latin typeface="Arial" charset="0"/>
              </a:defRPr>
            </a:lvl2pPr>
            <a:lvl3pPr marL="1155700" indent="-230188">
              <a:defRPr>
                <a:solidFill>
                  <a:schemeClr val="tx1"/>
                </a:solidFill>
                <a:latin typeface="Arial" charset="0"/>
              </a:defRPr>
            </a:lvl3pPr>
            <a:lvl4pPr marL="1619250" indent="-230188">
              <a:defRPr>
                <a:solidFill>
                  <a:schemeClr val="tx1"/>
                </a:solidFill>
                <a:latin typeface="Arial" charset="0"/>
              </a:defRPr>
            </a:lvl4pPr>
            <a:lvl5pPr marL="2081213" indent="-230188">
              <a:defRPr>
                <a:solidFill>
                  <a:schemeClr val="tx1"/>
                </a:solidFill>
                <a:latin typeface="Arial" charset="0"/>
              </a:defRPr>
            </a:lvl5pPr>
            <a:lvl6pPr marL="2538413" indent="-230188" eaLnBrk="0" fontAlgn="base" hangingPunct="0">
              <a:spcBef>
                <a:spcPct val="0"/>
              </a:spcBef>
              <a:spcAft>
                <a:spcPct val="0"/>
              </a:spcAft>
              <a:defRPr>
                <a:solidFill>
                  <a:schemeClr val="tx1"/>
                </a:solidFill>
                <a:latin typeface="Arial" charset="0"/>
              </a:defRPr>
            </a:lvl6pPr>
            <a:lvl7pPr marL="2995613" indent="-230188" eaLnBrk="0" fontAlgn="base" hangingPunct="0">
              <a:spcBef>
                <a:spcPct val="0"/>
              </a:spcBef>
              <a:spcAft>
                <a:spcPct val="0"/>
              </a:spcAft>
              <a:defRPr>
                <a:solidFill>
                  <a:schemeClr val="tx1"/>
                </a:solidFill>
                <a:latin typeface="Arial" charset="0"/>
              </a:defRPr>
            </a:lvl7pPr>
            <a:lvl8pPr marL="3452813" indent="-230188" eaLnBrk="0" fontAlgn="base" hangingPunct="0">
              <a:spcBef>
                <a:spcPct val="0"/>
              </a:spcBef>
              <a:spcAft>
                <a:spcPct val="0"/>
              </a:spcAft>
              <a:defRPr>
                <a:solidFill>
                  <a:schemeClr val="tx1"/>
                </a:solidFill>
                <a:latin typeface="Arial" charset="0"/>
              </a:defRPr>
            </a:lvl8pPr>
            <a:lvl9pPr marL="3910013" indent="-230188" eaLnBrk="0" fontAlgn="base" hangingPunct="0">
              <a:spcBef>
                <a:spcPct val="0"/>
              </a:spcBef>
              <a:spcAft>
                <a:spcPct val="0"/>
              </a:spcAft>
              <a:defRPr>
                <a:solidFill>
                  <a:schemeClr val="tx1"/>
                </a:solidFill>
                <a:latin typeface="Arial" charset="0"/>
              </a:defRPr>
            </a:lvl9pPr>
          </a:lstStyle>
          <a:p>
            <a:fld id="{9FDB6487-1A50-4B24-A7E8-848774A8BB16}" type="slidenum">
              <a:rPr lang="en-US" altLang="en-US"/>
              <a:pPr/>
              <a:t>25</a:t>
            </a:fld>
            <a:endParaRPr lang="en-US" altLang="en-US"/>
          </a:p>
        </p:txBody>
      </p:sp>
    </p:spTree>
    <p:extLst>
      <p:ext uri="{BB962C8B-B14F-4D97-AF65-F5344CB8AC3E}">
        <p14:creationId xmlns:p14="http://schemas.microsoft.com/office/powerpoint/2010/main" val="340713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1715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888" indent="-288925">
              <a:defRPr>
                <a:solidFill>
                  <a:schemeClr val="tx1"/>
                </a:solidFill>
                <a:latin typeface="Arial" charset="0"/>
              </a:defRPr>
            </a:lvl2pPr>
            <a:lvl3pPr marL="1155700" indent="-230188">
              <a:defRPr>
                <a:solidFill>
                  <a:schemeClr val="tx1"/>
                </a:solidFill>
                <a:latin typeface="Arial" charset="0"/>
              </a:defRPr>
            </a:lvl3pPr>
            <a:lvl4pPr marL="1619250" indent="-230188">
              <a:defRPr>
                <a:solidFill>
                  <a:schemeClr val="tx1"/>
                </a:solidFill>
                <a:latin typeface="Arial" charset="0"/>
              </a:defRPr>
            </a:lvl4pPr>
            <a:lvl5pPr marL="2081213" indent="-230188">
              <a:defRPr>
                <a:solidFill>
                  <a:schemeClr val="tx1"/>
                </a:solidFill>
                <a:latin typeface="Arial" charset="0"/>
              </a:defRPr>
            </a:lvl5pPr>
            <a:lvl6pPr marL="2538413" indent="-230188" eaLnBrk="0" fontAlgn="base" hangingPunct="0">
              <a:spcBef>
                <a:spcPct val="0"/>
              </a:spcBef>
              <a:spcAft>
                <a:spcPct val="0"/>
              </a:spcAft>
              <a:defRPr>
                <a:solidFill>
                  <a:schemeClr val="tx1"/>
                </a:solidFill>
                <a:latin typeface="Arial" charset="0"/>
              </a:defRPr>
            </a:lvl6pPr>
            <a:lvl7pPr marL="2995613" indent="-230188" eaLnBrk="0" fontAlgn="base" hangingPunct="0">
              <a:spcBef>
                <a:spcPct val="0"/>
              </a:spcBef>
              <a:spcAft>
                <a:spcPct val="0"/>
              </a:spcAft>
              <a:defRPr>
                <a:solidFill>
                  <a:schemeClr val="tx1"/>
                </a:solidFill>
                <a:latin typeface="Arial" charset="0"/>
              </a:defRPr>
            </a:lvl7pPr>
            <a:lvl8pPr marL="3452813" indent="-230188" eaLnBrk="0" fontAlgn="base" hangingPunct="0">
              <a:spcBef>
                <a:spcPct val="0"/>
              </a:spcBef>
              <a:spcAft>
                <a:spcPct val="0"/>
              </a:spcAft>
              <a:defRPr>
                <a:solidFill>
                  <a:schemeClr val="tx1"/>
                </a:solidFill>
                <a:latin typeface="Arial" charset="0"/>
              </a:defRPr>
            </a:lvl8pPr>
            <a:lvl9pPr marL="3910013" indent="-230188" eaLnBrk="0" fontAlgn="base" hangingPunct="0">
              <a:spcBef>
                <a:spcPct val="0"/>
              </a:spcBef>
              <a:spcAft>
                <a:spcPct val="0"/>
              </a:spcAft>
              <a:defRPr>
                <a:solidFill>
                  <a:schemeClr val="tx1"/>
                </a:solidFill>
                <a:latin typeface="Arial" charset="0"/>
              </a:defRPr>
            </a:lvl9pPr>
          </a:lstStyle>
          <a:p>
            <a:fld id="{0EBAB2A1-94A1-44C5-BA67-52272964A315}" type="slidenum">
              <a:rPr lang="en-US" altLang="en-US"/>
              <a:pPr/>
              <a:t>26</a:t>
            </a:fld>
            <a:endParaRPr lang="en-US" altLang="en-US"/>
          </a:p>
        </p:txBody>
      </p:sp>
    </p:spTree>
    <p:extLst>
      <p:ext uri="{BB962C8B-B14F-4D97-AF65-F5344CB8AC3E}">
        <p14:creationId xmlns:p14="http://schemas.microsoft.com/office/powerpoint/2010/main" val="397178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171575"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0888" indent="-288925">
              <a:defRPr>
                <a:solidFill>
                  <a:schemeClr val="tx1"/>
                </a:solidFill>
                <a:latin typeface="Arial" charset="0"/>
              </a:defRPr>
            </a:lvl2pPr>
            <a:lvl3pPr marL="1155700" indent="-230188">
              <a:defRPr>
                <a:solidFill>
                  <a:schemeClr val="tx1"/>
                </a:solidFill>
                <a:latin typeface="Arial" charset="0"/>
              </a:defRPr>
            </a:lvl3pPr>
            <a:lvl4pPr marL="1619250" indent="-230188">
              <a:defRPr>
                <a:solidFill>
                  <a:schemeClr val="tx1"/>
                </a:solidFill>
                <a:latin typeface="Arial" charset="0"/>
              </a:defRPr>
            </a:lvl4pPr>
            <a:lvl5pPr marL="2081213" indent="-230188">
              <a:defRPr>
                <a:solidFill>
                  <a:schemeClr val="tx1"/>
                </a:solidFill>
                <a:latin typeface="Arial" charset="0"/>
              </a:defRPr>
            </a:lvl5pPr>
            <a:lvl6pPr marL="2538413" indent="-230188" eaLnBrk="0" fontAlgn="base" hangingPunct="0">
              <a:spcBef>
                <a:spcPct val="0"/>
              </a:spcBef>
              <a:spcAft>
                <a:spcPct val="0"/>
              </a:spcAft>
              <a:defRPr>
                <a:solidFill>
                  <a:schemeClr val="tx1"/>
                </a:solidFill>
                <a:latin typeface="Arial" charset="0"/>
              </a:defRPr>
            </a:lvl6pPr>
            <a:lvl7pPr marL="2995613" indent="-230188" eaLnBrk="0" fontAlgn="base" hangingPunct="0">
              <a:spcBef>
                <a:spcPct val="0"/>
              </a:spcBef>
              <a:spcAft>
                <a:spcPct val="0"/>
              </a:spcAft>
              <a:defRPr>
                <a:solidFill>
                  <a:schemeClr val="tx1"/>
                </a:solidFill>
                <a:latin typeface="Arial" charset="0"/>
              </a:defRPr>
            </a:lvl7pPr>
            <a:lvl8pPr marL="3452813" indent="-230188" eaLnBrk="0" fontAlgn="base" hangingPunct="0">
              <a:spcBef>
                <a:spcPct val="0"/>
              </a:spcBef>
              <a:spcAft>
                <a:spcPct val="0"/>
              </a:spcAft>
              <a:defRPr>
                <a:solidFill>
                  <a:schemeClr val="tx1"/>
                </a:solidFill>
                <a:latin typeface="Arial" charset="0"/>
              </a:defRPr>
            </a:lvl8pPr>
            <a:lvl9pPr marL="3910013" indent="-230188" eaLnBrk="0" fontAlgn="base" hangingPunct="0">
              <a:spcBef>
                <a:spcPct val="0"/>
              </a:spcBef>
              <a:spcAft>
                <a:spcPct val="0"/>
              </a:spcAft>
              <a:defRPr>
                <a:solidFill>
                  <a:schemeClr val="tx1"/>
                </a:solidFill>
                <a:latin typeface="Arial" charset="0"/>
              </a:defRPr>
            </a:lvl9pPr>
          </a:lstStyle>
          <a:p>
            <a:fld id="{3A0DB4D7-BA0E-48C0-8A80-142FADA4FD74}" type="slidenum">
              <a:rPr lang="en-US" altLang="en-US"/>
              <a:pPr/>
              <a:t>49</a:t>
            </a:fld>
            <a:endParaRPr lang="en-US" altLang="en-US"/>
          </a:p>
        </p:txBody>
      </p:sp>
    </p:spTree>
    <p:extLst>
      <p:ext uri="{BB962C8B-B14F-4D97-AF65-F5344CB8AC3E}">
        <p14:creationId xmlns:p14="http://schemas.microsoft.com/office/powerpoint/2010/main" val="237613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D9EB3-A8DE-2E4E-A3F4-97756798CC66}"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51005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D9EB3-A8DE-2E4E-A3F4-97756798CC66}"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51005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 Type="http://schemas.openxmlformats.org/officeDocument/2006/relationships/slideMaster" Target="../slideMasters/slideMaster4.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780"/>
            <a:ext cx="7696200" cy="109260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rPr>
              <a:t>Q&amp;A</a:t>
            </a:r>
          </a:p>
        </p:txBody>
      </p:sp>
      <p:sp>
        <p:nvSpPr>
          <p:cNvPr id="4" name="TextBox 3"/>
          <p:cNvSpPr txBox="1">
            <a:spLocks noChangeArrowheads="1"/>
          </p:cNvSpPr>
          <p:nvPr userDrawn="1"/>
        </p:nvSpPr>
        <p:spPr bwMode="auto">
          <a:xfrm>
            <a:off x="685800" y="3505200"/>
            <a:ext cx="7772400" cy="643894"/>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sz="1600" dirty="0">
                <a:latin typeface="Trebuchet MS" pitchFamily="34" charset="0"/>
                <a:cs typeface="Arial" charset="0"/>
              </a:rPr>
              <a:t>To ask a question from your touchtone phone, press *1. </a:t>
            </a:r>
          </a:p>
          <a:p>
            <a:pPr eaLnBrk="1" hangingPunct="1">
              <a:lnSpc>
                <a:spcPct val="112000"/>
              </a:lnSpc>
              <a:buFont typeface="Arial" charset="0"/>
              <a:buNone/>
              <a:defRPr/>
            </a:pPr>
            <a:r>
              <a:rPr lang="en-US" sz="1600" dirty="0">
                <a:latin typeface="Trebuchet MS" pitchFamily="34" charset="0"/>
                <a:cs typeface="Arial" charset="0"/>
              </a:rPr>
              <a:t>To exit the queue, press *1 again. </a:t>
            </a:r>
            <a:endParaRPr lang="en-US" sz="1600" dirty="0">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2"/>
          </p:nvPr>
        </p:nvSpPr>
        <p:spPr/>
        <p:txBody>
          <a:bodyPr/>
          <a:lstStyle>
            <a:lvl1pPr>
              <a:defRPr smtClean="0"/>
            </a:lvl1pPr>
          </a:lstStyle>
          <a:p>
            <a:pPr>
              <a:defRPr/>
            </a:pPr>
            <a:fld id="{71ECBFC6-029D-4837-92AB-CD43F41EB486}" type="slidenum">
              <a:rPr lang="en-US" altLang="en-US"/>
              <a:pPr>
                <a:defRPr/>
              </a:pPr>
              <a:t>‹#›</a:t>
            </a:fld>
            <a:endParaRPr lang="en-US" altLang="en-US"/>
          </a:p>
        </p:txBody>
      </p:sp>
    </p:spTree>
    <p:extLst>
      <p:ext uri="{BB962C8B-B14F-4D97-AF65-F5344CB8AC3E}">
        <p14:creationId xmlns:p14="http://schemas.microsoft.com/office/powerpoint/2010/main" val="231053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3"/>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Arial" pitchFamily="34" charset="0"/>
              <a:buChar char="•"/>
              <a:defRPr sz="1500"/>
            </a:lvl1pPr>
            <a:lvl2pPr marL="857250" indent="-400050">
              <a:spcAft>
                <a:spcPts val="400"/>
              </a:spcAft>
              <a:buFont typeface="Trebuchet MS"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4AF5B7DD-08B5-45E9-BC9F-44B4CB857873}" type="slidenum">
              <a:rPr lang="en-US" altLang="en-US"/>
              <a:pPr>
                <a:defRPr/>
              </a:pPr>
              <a:t>‹#›</a:t>
            </a:fld>
            <a:endParaRPr lang="en-US" altLang="en-US"/>
          </a:p>
        </p:txBody>
      </p:sp>
    </p:spTree>
    <p:extLst>
      <p:ext uri="{BB962C8B-B14F-4D97-AF65-F5344CB8AC3E}">
        <p14:creationId xmlns:p14="http://schemas.microsoft.com/office/powerpoint/2010/main" val="426642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Paragraphs)">
    <p:spTree>
      <p:nvGrpSpPr>
        <p:cNvPr id="1" name=""/>
        <p:cNvGrpSpPr/>
        <p:nvPr/>
      </p:nvGrpSpPr>
      <p:grpSpPr>
        <a:xfrm>
          <a:off x="0" y="0"/>
          <a:ext cx="0" cy="0"/>
          <a:chOff x="0" y="0"/>
          <a:chExt cx="0" cy="0"/>
        </a:xfrm>
      </p:grpSpPr>
      <p:cxnSp>
        <p:nvCxnSpPr>
          <p:cNvPr id="4" name="Straight Connector 3"/>
          <p:cNvCxnSpPr/>
          <p:nvPr userDrawn="1"/>
        </p:nvCxnSpPr>
        <p:spPr>
          <a:xfrm>
            <a:off x="685800" y="1600203"/>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spcAft>
                <a:spcPts val="0"/>
              </a:spcAft>
              <a:buFont typeface="Arial" pitchFamily="34" charset="0"/>
              <a:buNone/>
              <a:defRPr sz="1500"/>
            </a:lvl1pPr>
            <a:lvl2pPr marL="857250" indent="-400050">
              <a:spcAft>
                <a:spcPts val="400"/>
              </a:spcAft>
              <a:buFont typeface="Arial" pitchFamily="34" charset="0"/>
              <a:buChar char="•"/>
              <a:defRPr sz="1500"/>
            </a:lvl2pPr>
            <a:lvl3pPr marL="1314450" indent="-400050">
              <a:spcAft>
                <a:spcPts val="400"/>
              </a:spcAft>
              <a:buFont typeface="Trebuchet MS" pitchFamily="34" charset="0"/>
              <a:buChar char="―"/>
              <a:defRPr/>
            </a:lvl3pPr>
            <a:lvl4pPr marL="1771650" indent="-400050">
              <a:spcAft>
                <a:spcPts val="400"/>
              </a:spcAft>
              <a:buFont typeface="Trebuchet MS" pitchFamily="34" charset="0"/>
              <a:buChar char="―"/>
              <a:defRPr/>
            </a:lvl4pPr>
            <a:lvl5pPr marL="2228850" indent="-400050">
              <a:spcAft>
                <a:spcPts val="400"/>
              </a:spcAft>
              <a:buFont typeface="Trebuchet MS"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9EB5DE6B-3AB8-4CBF-8259-E7BEA236F6D6}" type="slidenum">
              <a:rPr lang="en-US" altLang="en-US"/>
              <a:pPr>
                <a:defRPr/>
              </a:pPr>
              <a:t>‹#›</a:t>
            </a:fld>
            <a:endParaRPr lang="en-US" altLang="en-US"/>
          </a:p>
        </p:txBody>
      </p:sp>
    </p:spTree>
    <p:extLst>
      <p:ext uri="{BB962C8B-B14F-4D97-AF65-F5344CB8AC3E}">
        <p14:creationId xmlns:p14="http://schemas.microsoft.com/office/powerpoint/2010/main" val="1309149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Content (Blank, Unline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685800"/>
          </a:xfrm>
        </p:spPr>
        <p:txBody>
          <a:bodyPr/>
          <a:lstStyle>
            <a:lvl1pPr>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29DF31D-CC5D-4BF4-A472-5A0F0EF0B9BB}" type="slidenum">
              <a:rPr lang="en-US" altLang="en-US"/>
              <a:pPr>
                <a:defRPr/>
              </a:pPr>
              <a:t>‹#›</a:t>
            </a:fld>
            <a:endParaRPr lang="en-US" altLang="en-US"/>
          </a:p>
        </p:txBody>
      </p:sp>
    </p:spTree>
    <p:extLst>
      <p:ext uri="{BB962C8B-B14F-4D97-AF65-F5344CB8AC3E}">
        <p14:creationId xmlns:p14="http://schemas.microsoft.com/office/powerpoint/2010/main" val="823549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cxnSp>
        <p:nvCxnSpPr>
          <p:cNvPr id="5" name="Straight Connector 4"/>
          <p:cNvCxnSpPr/>
          <p:nvPr userDrawn="1"/>
        </p:nvCxnSpPr>
        <p:spPr>
          <a:xfrm>
            <a:off x="685800" y="1600203"/>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685800" y="1755648"/>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1"/>
          </p:nvPr>
        </p:nvSpPr>
        <p:spPr>
          <a:xfrm>
            <a:off x="4709160" y="1752600"/>
            <a:ext cx="3749040" cy="3959352"/>
          </a:xfrm>
        </p:spPr>
        <p:txBody>
          <a:bodyPr>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2"/>
          </p:nvPr>
        </p:nvSpPr>
        <p:spPr/>
        <p:txBody>
          <a:bodyPr/>
          <a:lstStyle>
            <a:lvl1pPr>
              <a:defRPr smtClean="0"/>
            </a:lvl1pPr>
          </a:lstStyle>
          <a:p>
            <a:pPr>
              <a:defRPr/>
            </a:pPr>
            <a:fld id="{591C2AE6-7A43-4B01-9B39-092269514828}" type="slidenum">
              <a:rPr lang="en-US" altLang="en-US"/>
              <a:pPr>
                <a:defRPr/>
              </a:pPr>
              <a:t>‹#›</a:t>
            </a:fld>
            <a:endParaRPr lang="en-US" altLang="en-US"/>
          </a:p>
        </p:txBody>
      </p:sp>
    </p:spTree>
    <p:extLst>
      <p:ext uri="{BB962C8B-B14F-4D97-AF65-F5344CB8AC3E}">
        <p14:creationId xmlns:p14="http://schemas.microsoft.com/office/powerpoint/2010/main" val="135599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tent (2 Column + Headers)">
    <p:spTree>
      <p:nvGrpSpPr>
        <p:cNvPr id="1" name=""/>
        <p:cNvGrpSpPr/>
        <p:nvPr/>
      </p:nvGrpSpPr>
      <p:grpSpPr>
        <a:xfrm>
          <a:off x="0" y="0"/>
          <a:ext cx="0" cy="0"/>
          <a:chOff x="0" y="0"/>
          <a:chExt cx="0" cy="0"/>
        </a:xfrm>
      </p:grpSpPr>
      <p:cxnSp>
        <p:nvCxnSpPr>
          <p:cNvPr id="7" name="Straight Connector 6"/>
          <p:cNvCxnSpPr/>
          <p:nvPr userDrawn="1"/>
        </p:nvCxnSpPr>
        <p:spPr>
          <a:xfrm>
            <a:off x="685800" y="1600203"/>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85800" y="1600200"/>
            <a:ext cx="3811588"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255520"/>
            <a:ext cx="3811588"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3813175" cy="655320"/>
          </a:xfrm>
        </p:spPr>
        <p:txBody>
          <a:bodyPr tIns="45720" anchor="ctr">
            <a:noAutofit/>
          </a:bodyPr>
          <a:lstStyle>
            <a:lvl1pPr marL="0" indent="0" algn="ctr">
              <a:buNone/>
              <a:defRPr sz="1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55520"/>
            <a:ext cx="3813175" cy="3840480"/>
          </a:xfrm>
        </p:spPr>
        <p:txBody>
          <a:bodyPr tIns="91440">
            <a:normAutofit/>
          </a:bodyPr>
          <a:lstStyle>
            <a:lvl1pPr>
              <a:defRPr sz="1500"/>
            </a:lvl1pPr>
            <a:lvl2pPr>
              <a:buFont typeface="Arial" pitchFamily="34" charset="0"/>
              <a:buChar char="•"/>
              <a:defRPr sz="1500"/>
            </a:lvl2pPr>
            <a:lvl3pPr>
              <a:buFont typeface="Trebuchet MS" pitchFamily="34" charset="0"/>
              <a:buChar char="―"/>
              <a:defRPr sz="1400"/>
            </a:lvl3pPr>
            <a:lvl4pPr>
              <a:buFont typeface="Trebuchet MS" pitchFamily="34" charset="0"/>
              <a:buChar char="―"/>
              <a:defRPr sz="1400"/>
            </a:lvl4pPr>
            <a:lvl5pPr>
              <a:buFont typeface="Trebuchet MS"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p:cNvSpPr>
            <a:spLocks noGrp="1"/>
          </p:cNvSpPr>
          <p:nvPr>
            <p:ph type="sldNum" sz="quarter" idx="10"/>
          </p:nvPr>
        </p:nvSpPr>
        <p:spPr/>
        <p:txBody>
          <a:bodyPr/>
          <a:lstStyle>
            <a:lvl1pPr>
              <a:defRPr smtClean="0"/>
            </a:lvl1pPr>
          </a:lstStyle>
          <a:p>
            <a:pPr>
              <a:defRPr/>
            </a:pPr>
            <a:fld id="{11798F6B-87CF-4634-8B83-7FC7F08053F8}" type="slidenum">
              <a:rPr lang="en-US" altLang="en-US"/>
              <a:pPr>
                <a:defRPr/>
              </a:pPr>
              <a:t>‹#›</a:t>
            </a:fld>
            <a:endParaRPr lang="en-US" altLang="en-US"/>
          </a:p>
        </p:txBody>
      </p:sp>
    </p:spTree>
    <p:extLst>
      <p:ext uri="{BB962C8B-B14F-4D97-AF65-F5344CB8AC3E}">
        <p14:creationId xmlns:p14="http://schemas.microsoft.com/office/powerpoint/2010/main" val="1967549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ct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45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E762882-9219-4BD0-892E-5529467B92FC}" type="slidenum">
              <a:rPr lang="en-US" altLang="en-US"/>
              <a:pPr>
                <a:defRPr/>
              </a:pPr>
              <a:t>‹#›</a:t>
            </a:fld>
            <a:endParaRPr lang="en-US" altLang="en-US"/>
          </a:p>
        </p:txBody>
      </p:sp>
    </p:spTree>
    <p:extLst>
      <p:ext uri="{BB962C8B-B14F-4D97-AF65-F5344CB8AC3E}">
        <p14:creationId xmlns:p14="http://schemas.microsoft.com/office/powerpoint/2010/main" val="192305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BAFB726-921C-4A64-8607-2BEC17794A37}" type="slidenum">
              <a:rPr lang="en-US" altLang="en-US"/>
              <a:pPr>
                <a:defRPr/>
              </a:pPr>
              <a:t>‹#›</a:t>
            </a:fld>
            <a:endParaRPr lang="en-US" altLang="en-US"/>
          </a:p>
        </p:txBody>
      </p:sp>
    </p:spTree>
    <p:extLst>
      <p:ext uri="{BB962C8B-B14F-4D97-AF65-F5344CB8AC3E}">
        <p14:creationId xmlns:p14="http://schemas.microsoft.com/office/powerpoint/2010/main" val="249871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10" name="Rectangle 9"/>
          <p:cNvSpPr>
            <a:spLocks noChangeArrowheads="1"/>
          </p:cNvSpPr>
          <p:nvPr/>
        </p:nvSpPr>
        <p:spPr bwMode="auto">
          <a:xfrm>
            <a:off x="146050"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1" name="Straight Connector 10"/>
          <p:cNvSpPr>
            <a:spLocks noChangeShapeType="1"/>
          </p:cNvSpPr>
          <p:nvPr/>
        </p:nvSpPr>
        <p:spPr bwMode="auto">
          <a:xfrm>
            <a:off x="155575" y="2419351"/>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2" name="Rectangle 11"/>
          <p:cNvSpPr>
            <a:spLocks noChangeArrowheads="1"/>
          </p:cNvSpPr>
          <p:nvPr/>
        </p:nvSpPr>
        <p:spPr bwMode="auto">
          <a:xfrm>
            <a:off x="152400" y="152401"/>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3" name="Oval 12"/>
          <p:cNvSpPr/>
          <p:nvPr/>
        </p:nvSpPr>
        <p:spPr>
          <a:xfrm>
            <a:off x="4267200" y="2114551"/>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6227BEDD-A6FF-4FFB-A615-9CCA1EC2C6CA}" type="datetime1">
              <a:rPr lang="en-US"/>
              <a:pPr>
                <a:defRPr/>
              </a:pPr>
              <a:t>3/29/2018</a:t>
            </a:fld>
            <a:endParaRPr lang="en-US" dirty="0"/>
          </a:p>
        </p:txBody>
      </p:sp>
      <p:sp>
        <p:nvSpPr>
          <p:cNvPr id="16" name="Footer Placeholder 16"/>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latin typeface="Arial" charset="0"/>
              </a:defRPr>
            </a:lvl1pPr>
          </a:lstStyle>
          <a:p>
            <a:pPr>
              <a:defRPr/>
            </a:pPr>
            <a:fld id="{CB0A4EA8-218F-430D-9A23-882E8A42B108}" type="slidenum">
              <a:rPr lang="en-US" altLang="en-US"/>
              <a:pPr>
                <a:defRPr/>
              </a:pPr>
              <a:t>‹#›</a:t>
            </a:fld>
            <a:endParaRPr lang="en-US" altLang="en-US"/>
          </a:p>
        </p:txBody>
      </p:sp>
    </p:spTree>
    <p:extLst>
      <p:ext uri="{BB962C8B-B14F-4D97-AF65-F5344CB8AC3E}">
        <p14:creationId xmlns:p14="http://schemas.microsoft.com/office/powerpoint/2010/main" val="49502402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8B411560-60C5-4434-AA2E-7942ADE4F95B}" type="datetime1">
              <a:rPr lang="en-US"/>
              <a:pPr>
                <a:defRPr/>
              </a:pPr>
              <a:t>3/29/2018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a:xfrm>
            <a:off x="4362450" y="1027116"/>
            <a:ext cx="457200" cy="441325"/>
          </a:xfrm>
        </p:spPr>
        <p:txBody>
          <a:bodyPr/>
          <a:lstStyle>
            <a:lvl1pPr>
              <a:defRPr smtClean="0">
                <a:latin typeface="Arial" charset="0"/>
              </a:defRPr>
            </a:lvl1pPr>
          </a:lstStyle>
          <a:p>
            <a:pPr>
              <a:defRPr/>
            </a:pPr>
            <a:fld id="{2435DE8C-D18E-4365-8E0C-24ECBE0DAF90}" type="slidenum">
              <a:rPr lang="en-US" altLang="en-US"/>
              <a:pPr>
                <a:defRPr/>
              </a:pPr>
              <a:t>‹#›</a:t>
            </a:fld>
            <a:endParaRPr lang="en-US" altLang="en-US"/>
          </a:p>
        </p:txBody>
      </p:sp>
    </p:spTree>
    <p:extLst>
      <p:ext uri="{BB962C8B-B14F-4D97-AF65-F5344CB8AC3E}">
        <p14:creationId xmlns:p14="http://schemas.microsoft.com/office/powerpoint/2010/main" val="339514473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7" name="Rectangle 23"/>
          <p:cNvSpPr>
            <a:spLocks noChangeArrowheads="1"/>
          </p:cNvSpPr>
          <p:nvPr/>
        </p:nvSpPr>
        <p:spPr bwMode="white">
          <a:xfrm>
            <a:off x="8991600" y="19051"/>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9" name="Rectangle 25"/>
          <p:cNvSpPr>
            <a:spLocks noChangeArrowheads="1"/>
          </p:cNvSpPr>
          <p:nvPr/>
        </p:nvSpPr>
        <p:spPr bwMode="auto">
          <a:xfrm>
            <a:off x="155575" y="142995"/>
            <a:ext cx="8832850" cy="2139951"/>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10" name="Rectangle 9"/>
          <p:cNvSpPr>
            <a:spLocks noChangeArrowheads="1"/>
          </p:cNvSpPr>
          <p:nvPr/>
        </p:nvSpPr>
        <p:spPr bwMode="auto">
          <a:xfrm>
            <a:off x="146050"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1" name="Rectangle 10"/>
          <p:cNvSpPr>
            <a:spLocks noChangeArrowheads="1"/>
          </p:cNvSpPr>
          <p:nvPr/>
        </p:nvSpPr>
        <p:spPr bwMode="auto">
          <a:xfrm>
            <a:off x="152400" y="152401"/>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3" name="Oval 12"/>
          <p:cNvSpPr/>
          <p:nvPr/>
        </p:nvSpPr>
        <p:spPr>
          <a:xfrm>
            <a:off x="4267200" y="2114551"/>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68426" y="2743259"/>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16" name="Date Placeholder 3"/>
          <p:cNvSpPr>
            <a:spLocks noGrp="1"/>
          </p:cNvSpPr>
          <p:nvPr>
            <p:ph type="dt" sz="half" idx="11"/>
          </p:nvPr>
        </p:nvSpPr>
        <p:spPr/>
        <p:txBody>
          <a:bodyPr/>
          <a:lstStyle>
            <a:lvl1pPr fontAlgn="base">
              <a:spcBef>
                <a:spcPct val="0"/>
              </a:spcBef>
              <a:spcAft>
                <a:spcPct val="0"/>
              </a:spcAft>
              <a:defRPr>
                <a:latin typeface="Arial" pitchFamily="34" charset="0"/>
              </a:defRPr>
            </a:lvl1pPr>
          </a:lstStyle>
          <a:p>
            <a:pPr>
              <a:defRPr/>
            </a:pPr>
            <a:fld id="{7353715F-57ED-4FC3-A43D-F62BBAB37EAB}" type="datetime1">
              <a:rPr lang="en-US"/>
              <a:pPr>
                <a:defRPr/>
              </a:pPr>
              <a:t>3/29/2018</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latin typeface="Arial" charset="0"/>
              </a:defRPr>
            </a:lvl1pPr>
          </a:lstStyle>
          <a:p>
            <a:pPr>
              <a:defRPr/>
            </a:pPr>
            <a:fld id="{4CB94E91-CEAC-4E82-B41D-45E5EAC320D9}" type="slidenum">
              <a:rPr lang="en-US" altLang="en-US"/>
              <a:pPr>
                <a:defRPr/>
              </a:pPr>
              <a:t>‹#›</a:t>
            </a:fld>
            <a:endParaRPr lang="en-US" altLang="en-US"/>
          </a:p>
        </p:txBody>
      </p:sp>
    </p:spTree>
    <p:extLst>
      <p:ext uri="{BB962C8B-B14F-4D97-AF65-F5344CB8AC3E}">
        <p14:creationId xmlns:p14="http://schemas.microsoft.com/office/powerpoint/2010/main" val="33766711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685800" y="2260780"/>
            <a:ext cx="7696200" cy="1092607"/>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rPr>
              <a:t>Thanks.</a:t>
            </a:r>
          </a:p>
        </p:txBody>
      </p:sp>
      <p:sp>
        <p:nvSpPr>
          <p:cNvPr id="4" name="TextBox 3"/>
          <p:cNvSpPr txBox="1">
            <a:spLocks noChangeArrowheads="1"/>
          </p:cNvSpPr>
          <p:nvPr userDrawn="1"/>
        </p:nvSpPr>
        <p:spPr bwMode="auto">
          <a:xfrm>
            <a:off x="685800" y="4876800"/>
            <a:ext cx="7772400" cy="738664"/>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dirty="0">
                <a:latin typeface="Trebuchet MS" pitchFamily="34" charset="0"/>
                <a:cs typeface="Arial" charset="0"/>
              </a:rPr>
              <a:t>Strafford Publications, Inc.</a:t>
            </a:r>
          </a:p>
          <a:p>
            <a:pPr eaLnBrk="1" hangingPunct="1">
              <a:buFont typeface="Arial" charset="0"/>
              <a:buNone/>
              <a:defRPr/>
            </a:pPr>
            <a:r>
              <a:rPr lang="en-US" sz="1400" dirty="0">
                <a:latin typeface="Trebuchet MS" pitchFamily="34" charset="0"/>
                <a:cs typeface="Arial" charset="0"/>
              </a:rPr>
              <a:t>1-800-926-7926</a:t>
            </a:r>
          </a:p>
          <a:p>
            <a:pPr eaLnBrk="1" hangingPunct="1">
              <a:buFont typeface="Arial" charset="0"/>
              <a:buNone/>
              <a:defRPr/>
            </a:pPr>
            <a:r>
              <a:rPr lang="en-US" sz="1400" dirty="0">
                <a:latin typeface="Trebuchet MS" pitchFamily="34" charset="0"/>
                <a:cs typeface="Arial" charset="0"/>
                <a:hlinkClick r:id="rId2"/>
              </a:rPr>
              <a:t>www.straffordpub.com</a:t>
            </a:r>
            <a:endParaRPr lang="en-US" sz="1400" dirty="0">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smtClean="0"/>
            </a:lvl1pPr>
          </a:lstStyle>
          <a:p>
            <a:pPr>
              <a:defRPr/>
            </a:pPr>
            <a:fld id="{39F9EB7E-014C-48A9-BAA8-7024436791D2}" type="slidenum">
              <a:rPr lang="en-US" altLang="en-US"/>
              <a:pPr>
                <a:defRPr/>
              </a:pPr>
              <a:t>‹#›</a:t>
            </a:fld>
            <a:endParaRPr lang="en-US" altLang="en-US"/>
          </a:p>
        </p:txBody>
      </p:sp>
    </p:spTree>
    <p:extLst>
      <p:ext uri="{BB962C8B-B14F-4D97-AF65-F5344CB8AC3E}">
        <p14:creationId xmlns:p14="http://schemas.microsoft.com/office/powerpoint/2010/main" val="71432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657" y="1576392"/>
            <a:ext cx="9525" cy="4818063"/>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11" y="6410328"/>
            <a:ext cx="3044825" cy="365125"/>
          </a:xfrm>
        </p:spPr>
        <p:txBody>
          <a:bodyPr/>
          <a:lstStyle>
            <a:lvl1pPr fontAlgn="base">
              <a:spcBef>
                <a:spcPct val="0"/>
              </a:spcBef>
              <a:spcAft>
                <a:spcPct val="0"/>
              </a:spcAft>
              <a:defRPr>
                <a:latin typeface="Arial" pitchFamily="34" charset="0"/>
              </a:defRPr>
            </a:lvl1pPr>
          </a:lstStyle>
          <a:p>
            <a:pPr>
              <a:defRPr/>
            </a:pPr>
            <a:fld id="{480A5D17-D438-4A06-AB74-B9C26EFD79E0}" type="datetime1">
              <a:rPr lang="en-US"/>
              <a:pPr>
                <a:defRPr/>
              </a:pPr>
              <a:t>3/29/2018</a:t>
            </a:fld>
            <a:endParaRPr lang="en-US" dirty="0"/>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atin typeface="Arial" charset="0"/>
              </a:defRPr>
            </a:lvl1pPr>
          </a:lstStyle>
          <a:p>
            <a:pPr>
              <a:defRPr/>
            </a:pPr>
            <a:fld id="{7FABDD7D-CCCD-4C0C-B2DA-509E056EDC85}" type="slidenum">
              <a:rPr lang="en-US" altLang="en-US"/>
              <a:pPr>
                <a:defRPr/>
              </a:pPr>
              <a:t>‹#›</a:t>
            </a:fld>
            <a:endParaRPr lang="en-US" altLang="en-US"/>
          </a:p>
        </p:txBody>
      </p:sp>
    </p:spTree>
    <p:extLst>
      <p:ext uri="{BB962C8B-B14F-4D97-AF65-F5344CB8AC3E}">
        <p14:creationId xmlns:p14="http://schemas.microsoft.com/office/powerpoint/2010/main" val="107346974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397"/>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3" name="Rectangle 12"/>
          <p:cNvSpPr>
            <a:spLocks noChangeArrowheads="1"/>
          </p:cNvSpPr>
          <p:nvPr/>
        </p:nvSpPr>
        <p:spPr bwMode="auto">
          <a:xfrm>
            <a:off x="146050" y="6391395"/>
            <a:ext cx="8832850" cy="311151"/>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5" name="Rectangle 14"/>
          <p:cNvSpPr>
            <a:spLocks noChangeArrowheads="1"/>
          </p:cNvSpPr>
          <p:nvPr/>
        </p:nvSpPr>
        <p:spPr bwMode="auto">
          <a:xfrm>
            <a:off x="152400" y="155577"/>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301752" y="1524012"/>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63F5117-B75C-4533-9243-D76F4406D21F}" type="datetime1">
              <a:rPr lang="en-US"/>
              <a:pPr>
                <a:defRPr/>
              </a:pPr>
              <a:t>3/29/2018</a:t>
            </a:fld>
            <a:endParaRPr lang="en-US" dirty="0"/>
          </a:p>
        </p:txBody>
      </p:sp>
      <p:sp>
        <p:nvSpPr>
          <p:cNvPr id="19" name="Footer Placeholder 7"/>
          <p:cNvSpPr>
            <a:spLocks noGrp="1"/>
          </p:cNvSpPr>
          <p:nvPr>
            <p:ph type="ftr" sz="quarter" idx="11"/>
          </p:nvPr>
        </p:nvSpPr>
        <p:spPr>
          <a:xfrm>
            <a:off x="304800" y="6410328"/>
            <a:ext cx="3581400" cy="365125"/>
          </a:xfrm>
        </p:spPr>
        <p:txBody>
          <a:bodyPr/>
          <a:lstStyle>
            <a:lvl1pPr fontAlgn="base">
              <a:spcBef>
                <a:spcPct val="0"/>
              </a:spcBef>
              <a:spcAft>
                <a:spcPct val="0"/>
              </a:spcAft>
              <a:defRPr>
                <a:latin typeface="Arial" pitchFamily="34" charset="0"/>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smtClean="0">
                <a:latin typeface="Arial" charset="0"/>
              </a:defRPr>
            </a:lvl1pPr>
          </a:lstStyle>
          <a:p>
            <a:pPr>
              <a:defRPr/>
            </a:pPr>
            <a:fld id="{E1624B74-F417-48BE-B163-BC400DD74EE3}" type="slidenum">
              <a:rPr lang="en-US" altLang="en-US"/>
              <a:pPr>
                <a:defRPr/>
              </a:pPr>
              <a:t>‹#›</a:t>
            </a:fld>
            <a:endParaRPr lang="en-US" altLang="en-US"/>
          </a:p>
        </p:txBody>
      </p:sp>
    </p:spTree>
    <p:extLst>
      <p:ext uri="{BB962C8B-B14F-4D97-AF65-F5344CB8AC3E}">
        <p14:creationId xmlns:p14="http://schemas.microsoft.com/office/powerpoint/2010/main" val="21671486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0A478F9A-8098-4E41-B2DE-3BF8BF7C7979}" type="datetime1">
              <a:rPr lang="en-US"/>
              <a:pPr>
                <a:defRPr/>
              </a:pPr>
              <a:t>3/29/2018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a:xfrm>
            <a:off x="4343400" y="1036640"/>
            <a:ext cx="457200" cy="441325"/>
          </a:xfrm>
        </p:spPr>
        <p:txBody>
          <a:bodyPr/>
          <a:lstStyle>
            <a:lvl1pPr>
              <a:defRPr smtClean="0">
                <a:latin typeface="Arial" charset="0"/>
              </a:defRPr>
            </a:lvl1pPr>
          </a:lstStyle>
          <a:p>
            <a:pPr>
              <a:defRPr/>
            </a:pPr>
            <a:fld id="{92B89682-8622-4DB0-B195-67502DA0F881}" type="slidenum">
              <a:rPr lang="en-US" altLang="en-US"/>
              <a:pPr>
                <a:defRPr/>
              </a:pPr>
              <a:t>‹#›</a:t>
            </a:fld>
            <a:endParaRPr lang="en-US" altLang="en-US"/>
          </a:p>
        </p:txBody>
      </p:sp>
    </p:spTree>
    <p:extLst>
      <p:ext uri="{BB962C8B-B14F-4D97-AF65-F5344CB8AC3E}">
        <p14:creationId xmlns:p14="http://schemas.microsoft.com/office/powerpoint/2010/main" val="3388260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3" name="Rectangle 20"/>
          <p:cNvSpPr>
            <a:spLocks noChangeArrowheads="1"/>
          </p:cNvSpPr>
          <p:nvPr/>
        </p:nvSpPr>
        <p:spPr bwMode="white">
          <a:xfrm>
            <a:off x="0" y="122"/>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6" name="Rectangle 5"/>
          <p:cNvSpPr>
            <a:spLocks noChangeArrowheads="1"/>
          </p:cNvSpPr>
          <p:nvPr/>
        </p:nvSpPr>
        <p:spPr bwMode="auto">
          <a:xfrm>
            <a:off x="146050"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7" name="Rectangle 6"/>
          <p:cNvSpPr>
            <a:spLocks noChangeArrowheads="1"/>
          </p:cNvSpPr>
          <p:nvPr/>
        </p:nvSpPr>
        <p:spPr bwMode="auto">
          <a:xfrm>
            <a:off x="152400" y="158749"/>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8"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6E1536E-BB05-401B-A6FA-B8C46DD3B715}" type="datetime1">
              <a:rPr lang="en-US"/>
              <a:pPr>
                <a:defRPr/>
              </a:pPr>
              <a:t>3/29/2018</a:t>
            </a:fld>
            <a:endParaRPr lang="en-US" dirty="0"/>
          </a:p>
        </p:txBody>
      </p:sp>
      <p:sp>
        <p:nvSpPr>
          <p:cNvPr id="9"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latin typeface="Arial" charset="0"/>
              </a:defRPr>
            </a:lvl1pPr>
          </a:lstStyle>
          <a:p>
            <a:pPr>
              <a:defRPr/>
            </a:pPr>
            <a:fld id="{AC7C484E-3430-434C-A045-882B91B7C2CA}" type="slidenum">
              <a:rPr lang="en-US" altLang="en-US"/>
              <a:pPr>
                <a:defRPr/>
              </a:pPr>
              <a:t>‹#›</a:t>
            </a:fld>
            <a:endParaRPr lang="en-US" altLang="en-US"/>
          </a:p>
        </p:txBody>
      </p:sp>
    </p:spTree>
    <p:extLst>
      <p:ext uri="{BB962C8B-B14F-4D97-AF65-F5344CB8AC3E}">
        <p14:creationId xmlns:p14="http://schemas.microsoft.com/office/powerpoint/2010/main" val="176106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8" name="Rectangle 23"/>
          <p:cNvSpPr>
            <a:spLocks noChangeArrowheads="1"/>
          </p:cNvSpPr>
          <p:nvPr/>
        </p:nvSpPr>
        <p:spPr bwMode="white">
          <a:xfrm>
            <a:off x="0" y="122"/>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 name="Rectangle 10"/>
          <p:cNvSpPr>
            <a:spLocks noChangeArrowheads="1"/>
          </p:cNvSpPr>
          <p:nvPr/>
        </p:nvSpPr>
        <p:spPr bwMode="auto">
          <a:xfrm>
            <a:off x="152400" y="152401"/>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Oval 13"/>
          <p:cNvSpPr/>
          <p:nvPr/>
        </p:nvSpPr>
        <p:spPr>
          <a:xfrm>
            <a:off x="1390650" y="323851"/>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 name="Rectangle 14"/>
          <p:cNvSpPr>
            <a:spLocks noChangeArrowheads="1"/>
          </p:cNvSpPr>
          <p:nvPr/>
        </p:nvSpPr>
        <p:spPr bwMode="auto">
          <a:xfrm>
            <a:off x="149225" y="6388101"/>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40"/>
            <a:ext cx="457200" cy="441325"/>
          </a:xfrm>
        </p:spPr>
        <p:txBody>
          <a:bodyPr/>
          <a:lstStyle>
            <a:lvl1pPr>
              <a:defRPr smtClean="0">
                <a:latin typeface="Arial" charset="0"/>
              </a:defRPr>
            </a:lvl1pPr>
          </a:lstStyle>
          <a:p>
            <a:pPr>
              <a:defRPr/>
            </a:pPr>
            <a:fld id="{6064F0BF-CB52-4B56-A708-12C1373CDF80}"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fontAlgn="base">
              <a:spcBef>
                <a:spcPct val="0"/>
              </a:spcBef>
              <a:spcAft>
                <a:spcPct val="0"/>
              </a:spcAft>
              <a:defRPr>
                <a:latin typeface="Arial" pitchFamily="34" charset="0"/>
              </a:defRPr>
            </a:lvl1pPr>
          </a:lstStyle>
          <a:p>
            <a:pPr>
              <a:defRPr/>
            </a:pPr>
            <a:fld id="{6B3800C0-B575-48F9-892F-D211840932C2}" type="datetime1">
              <a:rPr lang="en-US"/>
              <a:pPr>
                <a:defRPr/>
              </a:pPr>
              <a:t>3/29/2018</a:t>
            </a:fld>
            <a:endParaRPr lang="en-US" dirty="0"/>
          </a:p>
        </p:txBody>
      </p:sp>
      <p:sp>
        <p:nvSpPr>
          <p:cNvPr id="18" name="Footer Placeholder 5"/>
          <p:cNvSpPr>
            <a:spLocks noGrp="1"/>
          </p:cNvSpPr>
          <p:nvPr>
            <p:ph type="ftr" sz="quarter" idx="12"/>
          </p:nvPr>
        </p:nvSpPr>
        <p:spPr>
          <a:xfrm>
            <a:off x="301636" y="6410446"/>
            <a:ext cx="3382963" cy="366713"/>
          </a:xfrm>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345216027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10" name="Rectangle 9"/>
          <p:cNvSpPr>
            <a:spLocks noChangeArrowheads="1"/>
          </p:cNvSpPr>
          <p:nvPr/>
        </p:nvSpPr>
        <p:spPr bwMode="auto">
          <a:xfrm>
            <a:off x="152400" y="152521"/>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Rectangle 11"/>
          <p:cNvSpPr>
            <a:spLocks noChangeArrowheads="1"/>
          </p:cNvSpPr>
          <p:nvPr/>
        </p:nvSpPr>
        <p:spPr bwMode="auto">
          <a:xfrm>
            <a:off x="152400" y="155577"/>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 name="Oval 13"/>
          <p:cNvSpPr/>
          <p:nvPr/>
        </p:nvSpPr>
        <p:spPr>
          <a:xfrm>
            <a:off x="1390650" y="323851"/>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 name="Rectangle 14"/>
          <p:cNvSpPr>
            <a:spLocks noChangeArrowheads="1"/>
          </p:cNvSpPr>
          <p:nvPr/>
        </p:nvSpPr>
        <p:spPr bwMode="auto">
          <a:xfrm>
            <a:off x="149225" y="6388101"/>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40"/>
            <a:ext cx="457200" cy="441325"/>
          </a:xfrm>
        </p:spPr>
        <p:txBody>
          <a:bodyPr/>
          <a:lstStyle>
            <a:lvl1pPr>
              <a:defRPr smtClean="0">
                <a:latin typeface="Arial" charset="0"/>
              </a:defRPr>
            </a:lvl1pPr>
          </a:lstStyle>
          <a:p>
            <a:pPr>
              <a:defRPr/>
            </a:pPr>
            <a:fld id="{887044A3-27AB-46D2-89C7-6543A6D0DFCD}" type="slidenum">
              <a:rPr lang="en-US" altLang="en-US"/>
              <a:pPr>
                <a:defRPr/>
              </a:pPr>
              <a:t>‹#›</a:t>
            </a:fld>
            <a:endParaRPr lang="en-US" altLang="en-US"/>
          </a:p>
        </p:txBody>
      </p:sp>
      <p:sp>
        <p:nvSpPr>
          <p:cNvPr id="17" name="Date Placeholder 4"/>
          <p:cNvSpPr>
            <a:spLocks noGrp="1"/>
          </p:cNvSpPr>
          <p:nvPr>
            <p:ph type="dt" sz="half" idx="11"/>
          </p:nvPr>
        </p:nvSpPr>
        <p:spPr>
          <a:xfrm>
            <a:off x="5788056" y="6405564"/>
            <a:ext cx="3044825" cy="365125"/>
          </a:xfrm>
        </p:spPr>
        <p:txBody>
          <a:bodyPr/>
          <a:lstStyle>
            <a:lvl1pPr fontAlgn="base">
              <a:spcBef>
                <a:spcPct val="0"/>
              </a:spcBef>
              <a:spcAft>
                <a:spcPct val="0"/>
              </a:spcAft>
              <a:defRPr>
                <a:latin typeface="Arial" pitchFamily="34" charset="0"/>
              </a:defRPr>
            </a:lvl1pPr>
          </a:lstStyle>
          <a:p>
            <a:pPr>
              <a:defRPr/>
            </a:pPr>
            <a:fld id="{9B3BD77B-6DB6-4973-9111-024FDC60EAE0}" type="datetime1">
              <a:rPr lang="en-US"/>
              <a:pPr>
                <a:defRPr/>
              </a:pPr>
              <a:t>3/29/2018</a:t>
            </a:fld>
            <a:endParaRPr lang="en-US" dirty="0"/>
          </a:p>
        </p:txBody>
      </p:sp>
      <p:sp>
        <p:nvSpPr>
          <p:cNvPr id="18" name="Footer Placeholder 5"/>
          <p:cNvSpPr>
            <a:spLocks noGrp="1"/>
          </p:cNvSpPr>
          <p:nvPr>
            <p:ph type="ftr" sz="quarter" idx="12"/>
          </p:nvPr>
        </p:nvSpPr>
        <p:spPr>
          <a:xfrm>
            <a:off x="301625" y="6410446"/>
            <a:ext cx="3584575" cy="366713"/>
          </a:xfrm>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693630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B9A2254F-6E8A-4063-9DA5-4AD3536F9E86}" type="datetime1">
              <a:rPr lang="en-US"/>
              <a:pPr>
                <a:defRPr/>
              </a:pPr>
              <a:t>3/29/2018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defRPr>
            </a:lvl1pPr>
          </a:lstStyle>
          <a:p>
            <a:pPr>
              <a:defRPr/>
            </a:pPr>
            <a:fld id="{EDCFE8AA-DE07-4BBD-B3D0-8A06FD9055DC}" type="slidenum">
              <a:rPr lang="en-US" altLang="en-US"/>
              <a:pPr>
                <a:defRPr/>
              </a:pPr>
              <a:t>‹#›</a:t>
            </a:fld>
            <a:endParaRPr lang="en-US" altLang="en-US"/>
          </a:p>
        </p:txBody>
      </p:sp>
    </p:spTree>
    <p:extLst>
      <p:ext uri="{BB962C8B-B14F-4D97-AF65-F5344CB8AC3E}">
        <p14:creationId xmlns:p14="http://schemas.microsoft.com/office/powerpoint/2010/main" val="279147711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6" name="Rectangle 21"/>
          <p:cNvSpPr>
            <a:spLocks noChangeArrowheads="1"/>
          </p:cNvSpPr>
          <p:nvPr/>
        </p:nvSpPr>
        <p:spPr bwMode="white">
          <a:xfrm>
            <a:off x="0" y="122"/>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8" name="Rectangle 7"/>
          <p:cNvSpPr>
            <a:spLocks noChangeArrowheads="1"/>
          </p:cNvSpPr>
          <p:nvPr/>
        </p:nvSpPr>
        <p:spPr bwMode="auto">
          <a:xfrm>
            <a:off x="146050" y="6391277"/>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9" name="Rectangle 8"/>
          <p:cNvSpPr>
            <a:spLocks noChangeArrowheads="1"/>
          </p:cNvSpPr>
          <p:nvPr/>
        </p:nvSpPr>
        <p:spPr bwMode="auto">
          <a:xfrm>
            <a:off x="152400" y="155577"/>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0" name="Straight Connector 9"/>
          <p:cNvSpPr>
            <a:spLocks noChangeShapeType="1"/>
          </p:cNvSpPr>
          <p:nvPr/>
        </p:nvSpPr>
        <p:spPr bwMode="auto">
          <a:xfrm rot="5400000">
            <a:off x="4021150"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 name="Oval 11"/>
          <p:cNvSpPr/>
          <p:nvPr/>
        </p:nvSpPr>
        <p:spPr>
          <a:xfrm>
            <a:off x="6934200" y="3021015"/>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 name="Vertical Text Placeholder 2"/>
          <p:cNvSpPr>
            <a:spLocks noGrp="1"/>
          </p:cNvSpPr>
          <p:nvPr>
            <p:ph type="body" orient="vert" idx="1"/>
          </p:nvPr>
        </p:nvSpPr>
        <p:spPr>
          <a:xfrm>
            <a:off x="304800" y="304921"/>
            <a:ext cx="6553200" cy="58213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4"/>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smtClean="0">
                <a:latin typeface="Arial" charset="0"/>
              </a:defRPr>
            </a:lvl1pPr>
          </a:lstStyle>
          <a:p>
            <a:pPr>
              <a:defRPr/>
            </a:pPr>
            <a:fld id="{532359D2-0C49-4F3A-9F67-EE56F6B2D36B}"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fontAlgn="base">
              <a:spcBef>
                <a:spcPct val="0"/>
              </a:spcBef>
              <a:spcAft>
                <a:spcPct val="0"/>
              </a:spcAft>
              <a:defRPr>
                <a:latin typeface="Arial" pitchFamily="34" charset="0"/>
              </a:defRPr>
            </a:lvl1pPr>
          </a:lstStyle>
          <a:p>
            <a:pPr>
              <a:defRPr/>
            </a:pPr>
            <a:fld id="{BA9D4124-3BD3-4C95-93C0-F62CB44531D7}" type="datetime1">
              <a:rPr lang="en-US"/>
              <a:pPr>
                <a:defRPr/>
              </a:pPr>
              <a:t>3/29/2018</a:t>
            </a:fld>
            <a:endParaRPr lang="en-US" dirty="0"/>
          </a:p>
        </p:txBody>
      </p:sp>
      <p:sp>
        <p:nvSpPr>
          <p:cNvPr id="15" name="Footer Placeholder 4"/>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a:defRPr/>
            </a:pPr>
            <a:endParaRPr lang="en-US"/>
          </a:p>
        </p:txBody>
      </p:sp>
    </p:spTree>
    <p:extLst>
      <p:ext uri="{BB962C8B-B14F-4D97-AF65-F5344CB8AC3E}">
        <p14:creationId xmlns:p14="http://schemas.microsoft.com/office/powerpoint/2010/main" val="202944337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Cover Slid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3906" cy="6858000"/>
          </a:xfrm>
          <a:prstGeom prst="rect">
            <a:avLst/>
          </a:prstGeom>
        </p:spPr>
      </p:pic>
      <p:sp>
        <p:nvSpPr>
          <p:cNvPr id="24" name="Rectangle 23"/>
          <p:cNvSpPr/>
          <p:nvPr userDrawn="1"/>
        </p:nvSpPr>
        <p:spPr>
          <a:xfrm>
            <a:off x="-94" y="2161515"/>
            <a:ext cx="9144000" cy="3720812"/>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pic>
        <p:nvPicPr>
          <p:cNvPr id="37" name="Picture 36"/>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2283138" y="3472524"/>
            <a:ext cx="2295144" cy="1097280"/>
          </a:xfrm>
          <a:prstGeom prst="rect">
            <a:avLst/>
          </a:prstGeom>
          <a:ln w="38100">
            <a:solidFill>
              <a:schemeClr val="bg1"/>
            </a:solidFill>
          </a:ln>
        </p:spPr>
      </p:pic>
      <p:pic>
        <p:nvPicPr>
          <p:cNvPr id="33" name="Picture 32"/>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282900" y="2379476"/>
            <a:ext cx="2291051" cy="1101277"/>
          </a:xfrm>
          <a:prstGeom prst="rect">
            <a:avLst/>
          </a:prstGeom>
          <a:ln w="38100">
            <a:solidFill>
              <a:schemeClr val="bg1"/>
            </a:solidFill>
          </a:ln>
        </p:spPr>
      </p:pic>
      <p:pic>
        <p:nvPicPr>
          <p:cNvPr id="34" name="Picture 33"/>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2284657" y="4569516"/>
            <a:ext cx="2295144" cy="1097280"/>
          </a:xfrm>
          <a:prstGeom prst="rect">
            <a:avLst/>
          </a:prstGeom>
          <a:ln w="38100">
            <a:solidFill>
              <a:schemeClr val="bg1"/>
            </a:solidFill>
          </a:ln>
        </p:spPr>
      </p:pic>
      <p:pic>
        <p:nvPicPr>
          <p:cNvPr id="29" name="Picture 28"/>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94" y="3472524"/>
            <a:ext cx="2295144" cy="1097280"/>
          </a:xfrm>
          <a:prstGeom prst="rect">
            <a:avLst/>
          </a:prstGeom>
          <a:ln w="38100">
            <a:solidFill>
              <a:schemeClr val="bg1"/>
            </a:solidFill>
          </a:ln>
        </p:spPr>
      </p:pic>
      <p:pic>
        <p:nvPicPr>
          <p:cNvPr id="30" name="Picture 29"/>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94" y="2379599"/>
            <a:ext cx="2291183" cy="1099767"/>
          </a:xfrm>
          <a:prstGeom prst="rect">
            <a:avLst/>
          </a:prstGeom>
          <a:ln w="38100">
            <a:solidFill>
              <a:schemeClr val="bg1"/>
            </a:solidFill>
          </a:ln>
        </p:spPr>
      </p:pic>
      <p:pic>
        <p:nvPicPr>
          <p:cNvPr id="31" name="Picture 30"/>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94" y="4569516"/>
            <a:ext cx="2295144" cy="1097280"/>
          </a:xfrm>
          <a:prstGeom prst="rect">
            <a:avLst/>
          </a:prstGeom>
          <a:ln w="38100">
            <a:solidFill>
              <a:schemeClr val="bg1"/>
            </a:solidFill>
          </a:ln>
        </p:spPr>
      </p:pic>
      <p:pic>
        <p:nvPicPr>
          <p:cNvPr id="35" name="Picture 34"/>
          <p:cNvPicPr>
            <a:picLocks noChangeAspect="1"/>
          </p:cNvPicPr>
          <p:nvPr userDrawn="1"/>
        </p:nvPicPr>
        <p:blipFill rotWithShape="1">
          <a:blip r:embed="rId9" cstate="hqprint">
            <a:extLst>
              <a:ext uri="{28A0092B-C50C-407E-A947-70E740481C1C}">
                <a14:useLocalDpi xmlns:a14="http://schemas.microsoft.com/office/drawing/2010/main"/>
              </a:ext>
            </a:extLst>
          </a:blip>
          <a:srcRect/>
          <a:stretch/>
        </p:blipFill>
        <p:spPr>
          <a:xfrm>
            <a:off x="4566370" y="3472567"/>
            <a:ext cx="2298174" cy="1103129"/>
          </a:xfrm>
          <a:prstGeom prst="rect">
            <a:avLst/>
          </a:prstGeom>
          <a:ln w="38100">
            <a:solidFill>
              <a:schemeClr val="bg1"/>
            </a:solidFill>
          </a:ln>
        </p:spPr>
      </p:pic>
      <p:pic>
        <p:nvPicPr>
          <p:cNvPr id="32" name="Picture 31"/>
          <p:cNvPicPr>
            <a:picLocks noChangeAspect="1"/>
          </p:cNvPicPr>
          <p:nvPr userDrawn="1"/>
        </p:nvPicPr>
        <p:blipFill rotWithShape="1">
          <a:blip r:embed="rId10" cstate="hqprint">
            <a:extLst>
              <a:ext uri="{28A0092B-C50C-407E-A947-70E740481C1C}">
                <a14:useLocalDpi xmlns:a14="http://schemas.microsoft.com/office/drawing/2010/main"/>
              </a:ext>
            </a:extLst>
          </a:blip>
          <a:srcRect t="-1"/>
          <a:stretch/>
        </p:blipFill>
        <p:spPr>
          <a:xfrm>
            <a:off x="4566401" y="2379477"/>
            <a:ext cx="2293707" cy="1100979"/>
          </a:xfrm>
          <a:prstGeom prst="rect">
            <a:avLst/>
          </a:prstGeom>
          <a:noFill/>
          <a:ln w="38100">
            <a:solidFill>
              <a:schemeClr val="bg1"/>
            </a:solidFill>
          </a:ln>
        </p:spPr>
      </p:pic>
      <p:pic>
        <p:nvPicPr>
          <p:cNvPr id="36" name="Picture 35"/>
          <p:cNvPicPr>
            <a:picLocks noChangeAspect="1"/>
          </p:cNvPicPr>
          <p:nvPr userDrawn="1"/>
        </p:nvPicPr>
        <p:blipFill rotWithShape="1">
          <a:blip r:embed="rId11" cstate="hqprint">
            <a:extLst>
              <a:ext uri="{28A0092B-C50C-407E-A947-70E740481C1C}">
                <a14:useLocalDpi xmlns:a14="http://schemas.microsoft.com/office/drawing/2010/main"/>
              </a:ext>
            </a:extLst>
          </a:blip>
          <a:srcRect r="-398"/>
          <a:stretch/>
        </p:blipFill>
        <p:spPr>
          <a:xfrm>
            <a:off x="4566370" y="4569516"/>
            <a:ext cx="2295144" cy="1097280"/>
          </a:xfrm>
          <a:prstGeom prst="rect">
            <a:avLst/>
          </a:prstGeom>
          <a:ln w="38100">
            <a:solidFill>
              <a:schemeClr val="bg1"/>
            </a:solidFill>
          </a:ln>
        </p:spPr>
      </p:pic>
      <p:pic>
        <p:nvPicPr>
          <p:cNvPr id="40" name="Picture 39"/>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6852634" y="3472535"/>
            <a:ext cx="2291273" cy="1099809"/>
          </a:xfrm>
          <a:prstGeom prst="rect">
            <a:avLst/>
          </a:prstGeom>
          <a:ln w="38100">
            <a:solidFill>
              <a:schemeClr val="bg1"/>
            </a:solidFill>
          </a:ln>
        </p:spPr>
      </p:pic>
      <p:pic>
        <p:nvPicPr>
          <p:cNvPr id="38" name="Picture 37"/>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6852646" y="4567153"/>
            <a:ext cx="2291183" cy="1099767"/>
          </a:xfrm>
          <a:prstGeom prst="rect">
            <a:avLst/>
          </a:prstGeom>
          <a:ln w="38100">
            <a:solidFill>
              <a:schemeClr val="bg1"/>
            </a:solidFill>
          </a:ln>
        </p:spPr>
      </p:pic>
      <p:pic>
        <p:nvPicPr>
          <p:cNvPr id="39" name="Picture 38"/>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6852635" y="2379600"/>
            <a:ext cx="2291271" cy="1099809"/>
          </a:xfrm>
          <a:prstGeom prst="rect">
            <a:avLst/>
          </a:prstGeom>
          <a:ln w="38100">
            <a:solidFill>
              <a:schemeClr val="bg1"/>
            </a:solidFill>
          </a:ln>
        </p:spPr>
      </p:pic>
      <p:pic>
        <p:nvPicPr>
          <p:cNvPr id="2" name="Picture 1"/>
          <p:cNvPicPr>
            <a:picLocks noChangeAspect="1"/>
          </p:cNvPicPr>
          <p:nvPr userDrawn="1"/>
        </p:nvPicPr>
        <p:blipFill rotWithShape="1">
          <a:blip r:embed="rId15" cstate="hqprint">
            <a:extLst>
              <a:ext uri="{28A0092B-C50C-407E-A947-70E740481C1C}">
                <a14:useLocalDpi xmlns:a14="http://schemas.microsoft.com/office/drawing/2010/main"/>
              </a:ext>
            </a:extLst>
          </a:blip>
          <a:srcRect/>
          <a:stretch/>
        </p:blipFill>
        <p:spPr>
          <a:xfrm>
            <a:off x="2453214" y="600636"/>
            <a:ext cx="4152128" cy="1219200"/>
          </a:xfrm>
          <a:prstGeom prst="rect">
            <a:avLst/>
          </a:prstGeom>
        </p:spPr>
      </p:pic>
    </p:spTree>
    <p:extLst>
      <p:ext uri="{BB962C8B-B14F-4D97-AF65-F5344CB8AC3E}">
        <p14:creationId xmlns:p14="http://schemas.microsoft.com/office/powerpoint/2010/main" val="10951929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a:stretch/>
        </p:blipFill>
        <p:spPr>
          <a:xfrm>
            <a:off x="1316" y="23"/>
            <a:ext cx="9143906" cy="6858001"/>
          </a:xfrm>
          <a:prstGeom prst="rect">
            <a:avLst/>
          </a:prstGeom>
        </p:spPr>
      </p:pic>
      <p:sp>
        <p:nvSpPr>
          <p:cNvPr id="19" name="Picture Placeholder 32"/>
          <p:cNvSpPr>
            <a:spLocks noGrp="1"/>
          </p:cNvSpPr>
          <p:nvPr>
            <p:ph type="pic" sz="quarter" idx="13" hasCustomPrompt="1"/>
          </p:nvPr>
        </p:nvSpPr>
        <p:spPr>
          <a:xfrm>
            <a:off x="-4375" y="2322581"/>
            <a:ext cx="2296427" cy="2222315"/>
          </a:xfrm>
          <a:solidFill>
            <a:schemeClr val="tx1"/>
          </a:solidFill>
        </p:spPr>
        <p:txBody>
          <a:bodyPr anchor="ctr"/>
          <a:lstStyle>
            <a:lvl1pPr marL="0" indent="0" algn="ctr">
              <a:buNone/>
              <a:defRPr baseline="0">
                <a:solidFill>
                  <a:schemeClr val="bg1"/>
                </a:solidFill>
              </a:defRPr>
            </a:lvl1pPr>
          </a:lstStyle>
          <a:p>
            <a:r>
              <a:rPr lang="en-US" dirty="0" smtClean="0"/>
              <a:t>Click here to insert photo</a:t>
            </a:r>
            <a:endParaRPr lang="en-US" dirty="0"/>
          </a:p>
        </p:txBody>
      </p:sp>
      <p:sp>
        <p:nvSpPr>
          <p:cNvPr id="32" name="Rectangle 31"/>
          <p:cNvSpPr/>
          <p:nvPr userDrawn="1"/>
        </p:nvSpPr>
        <p:spPr>
          <a:xfrm>
            <a:off x="2311572" y="2302937"/>
            <a:ext cx="6824040" cy="2241960"/>
          </a:xfrm>
          <a:prstGeom prst="rect">
            <a:avLst/>
          </a:prstGeom>
          <a:gradFill>
            <a:gsLst>
              <a:gs pos="0">
                <a:srgbClr val="1F282D"/>
              </a:gs>
              <a:gs pos="100000">
                <a:srgbClr val="435A69"/>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2" name="Title 1"/>
          <p:cNvSpPr>
            <a:spLocks noGrp="1"/>
          </p:cNvSpPr>
          <p:nvPr>
            <p:ph type="ctrTitle" hasCustomPrompt="1"/>
          </p:nvPr>
        </p:nvSpPr>
        <p:spPr>
          <a:xfrm>
            <a:off x="2573269" y="2456092"/>
            <a:ext cx="6285507" cy="1937261"/>
          </a:xfrm>
        </p:spPr>
        <p:txBody>
          <a:bodyPr anchor="ctr"/>
          <a:lstStyle>
            <a:lvl1pPr algn="l">
              <a:defRPr sz="3200">
                <a:solidFill>
                  <a:schemeClr val="bg1"/>
                </a:solidFill>
                <a:effectLst>
                  <a:outerShdw blurRad="50800" dist="38100" dir="2700000" algn="tl" rotWithShape="0">
                    <a:prstClr val="black">
                      <a:alpha val="40000"/>
                    </a:prstClr>
                  </a:outerShdw>
                </a:effectLst>
              </a:defRPr>
            </a:lvl1pPr>
          </a:lstStyle>
          <a:p>
            <a:r>
              <a:rPr lang="en-US" dirty="0" smtClean="0"/>
              <a:t>Divider Slide</a:t>
            </a:r>
            <a:endParaRPr lang="en-US" dirty="0"/>
          </a:p>
        </p:txBody>
      </p:sp>
      <p:cxnSp>
        <p:nvCxnSpPr>
          <p:cNvPr id="13" name="Straight Connector 12"/>
          <p:cNvCxnSpPr/>
          <p:nvPr userDrawn="1"/>
        </p:nvCxnSpPr>
        <p:spPr>
          <a:xfrm flipV="1">
            <a:off x="-43398" y="2262285"/>
            <a:ext cx="9179009" cy="406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311571" y="2302937"/>
            <a:ext cx="0" cy="228261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43398" y="4530405"/>
            <a:ext cx="9179009" cy="4065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22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p:cNvSpPr txBox="1">
            <a:spLocks/>
          </p:cNvSpPr>
          <p:nvPr userDrawn="1"/>
        </p:nvSpPr>
        <p:spPr bwMode="auto">
          <a:xfrm>
            <a:off x="304800" y="2438400"/>
            <a:ext cx="4343400" cy="990600"/>
          </a:xfrm>
          <a:prstGeom prst="rect">
            <a:avLst/>
          </a:prstGeom>
          <a:noFill/>
          <a:ln>
            <a:noFill/>
          </a:ln>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a:solidFill>
                  <a:srgbClr val="004B8D"/>
                </a:solidFill>
                <a:latin typeface="Adobe Garamond Pro" pitchFamily="18" charset="0"/>
              </a:rPr>
              <a:t>Tell us how we did!</a:t>
            </a:r>
          </a:p>
        </p:txBody>
      </p:sp>
      <p:grpSp>
        <p:nvGrpSpPr>
          <p:cNvPr id="3" name="Group 11"/>
          <p:cNvGrpSpPr>
            <a:grpSpLocks/>
          </p:cNvGrpSpPr>
          <p:nvPr userDrawn="1"/>
        </p:nvGrpSpPr>
        <p:grpSpPr bwMode="auto">
          <a:xfrm>
            <a:off x="5029200" y="1247776"/>
            <a:ext cx="3352800" cy="3476625"/>
            <a:chOff x="4572000" y="1248203"/>
            <a:chExt cx="3352800" cy="3476197"/>
          </a:xfrm>
        </p:grpSpPr>
        <p:sp>
          <p:nvSpPr>
            <p:cNvPr id="4" name="Left Brace 3"/>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eaLnBrk="1" hangingPunct="1">
                <a:defRPr/>
              </a:pPr>
              <a:endParaRPr lang="en-US" dirty="0">
                <a:solidFill>
                  <a:srgbClr val="004B8D"/>
                </a:solidFill>
              </a:endParaRPr>
            </a:p>
          </p:txBody>
        </p:sp>
        <p:sp>
          <p:nvSpPr>
            <p:cNvPr id="5" name="TextBox 4"/>
            <p:cNvSpPr txBox="1">
              <a:spLocks noChangeArrowheads="1"/>
            </p:cNvSpPr>
            <p:nvPr userDrawn="1"/>
          </p:nvSpPr>
          <p:spPr bwMode="auto">
            <a:xfrm>
              <a:off x="5257800" y="1641310"/>
              <a:ext cx="2667000" cy="2672519"/>
            </a:xfrm>
            <a:prstGeom prst="rect">
              <a:avLst/>
            </a:prstGeom>
            <a:noFill/>
            <a:ln>
              <a:noFill/>
            </a:ln>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After you complete a brief survey of this program, we'll send you a </a:t>
              </a:r>
              <a:r>
                <a:rPr lang="en-US" sz="1600" dirty="0">
                  <a:solidFill>
                    <a:srgbClr val="004B8D"/>
                  </a:solidFill>
                  <a:latin typeface="Trebuchet MS" pitchFamily="34" charset="0"/>
                  <a:cs typeface="Arial" charset="0"/>
                </a:rPr>
                <a:t>free $5 Starbucks Gift Card</a:t>
              </a:r>
              <a:r>
                <a:rPr lang="en-US" sz="1600" dirty="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Look for our 'Thank You' email (which you should receive shortly) for details and the survey link!</a:t>
              </a:r>
              <a:endParaRPr lang="en-US" sz="2000" dirty="0"/>
            </a:p>
          </p:txBody>
        </p:sp>
      </p:grpSp>
      <p:sp>
        <p:nvSpPr>
          <p:cNvPr id="6" name="Slide Number Placeholder 2"/>
          <p:cNvSpPr>
            <a:spLocks noGrp="1"/>
          </p:cNvSpPr>
          <p:nvPr>
            <p:ph type="sldNum" sz="quarter" idx="10"/>
          </p:nvPr>
        </p:nvSpPr>
        <p:spPr/>
        <p:txBody>
          <a:bodyPr/>
          <a:lstStyle>
            <a:lvl1pPr>
              <a:defRPr smtClean="0"/>
            </a:lvl1pPr>
          </a:lstStyle>
          <a:p>
            <a:pPr>
              <a:defRPr/>
            </a:pPr>
            <a:fld id="{F1F6CFEC-6244-4B44-B679-F1E8FCB58D1D}" type="slidenum">
              <a:rPr lang="en-US" altLang="en-US"/>
              <a:pPr>
                <a:defRPr/>
              </a:pPr>
              <a:t>‹#›</a:t>
            </a:fld>
            <a:endParaRPr lang="en-US" altLang="en-US"/>
          </a:p>
        </p:txBody>
      </p:sp>
    </p:spTree>
    <p:extLst>
      <p:ext uri="{BB962C8B-B14F-4D97-AF65-F5344CB8AC3E}">
        <p14:creationId xmlns:p14="http://schemas.microsoft.com/office/powerpoint/2010/main" val="268813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p:cNvSpPr>
            <a:spLocks noGrp="1"/>
          </p:cNvSpPr>
          <p:nvPr>
            <p:ph type="sldNum" sz="quarter" idx="10"/>
          </p:nvPr>
        </p:nvSpPr>
        <p:spPr/>
        <p:txBody>
          <a:bodyPr/>
          <a:lstStyle>
            <a:lvl1pPr>
              <a:defRPr smtClean="0">
                <a:solidFill>
                  <a:srgbClr val="414042"/>
                </a:solidFill>
              </a:defRPr>
            </a:lvl1pPr>
          </a:lstStyle>
          <a:p>
            <a:pPr>
              <a:defRPr/>
            </a:pPr>
            <a:fld id="{CC7D229D-B761-4998-ADD3-BC433BC322EB}" type="slidenum">
              <a:rPr lang="en-US" altLang="en-US"/>
              <a:pPr>
                <a:defRPr/>
              </a:pPr>
              <a:t>‹#›</a:t>
            </a:fld>
            <a:endParaRPr lang="en-US" altLang="en-US"/>
          </a:p>
        </p:txBody>
      </p:sp>
    </p:spTree>
    <p:extLst>
      <p:ext uri="{BB962C8B-B14F-4D97-AF65-F5344CB8AC3E}">
        <p14:creationId xmlns:p14="http://schemas.microsoft.com/office/powerpoint/2010/main" val="823048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DD345-62DD-A84F-BC08-1CA6580E988A}"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086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p:cNvCxnSpPr/>
          <p:nvPr userDrawn="1"/>
        </p:nvCxnSpPr>
        <p:spPr>
          <a:xfrm>
            <a:off x="685800" y="1600203"/>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F8746286-3686-42D2-A4B3-6FE78BE61BE5}" type="slidenum">
              <a:rPr lang="en-US" altLang="en-US"/>
              <a:pPr>
                <a:defRPr/>
              </a:pPr>
              <a:t>‹#›</a:t>
            </a:fld>
            <a:endParaRPr lang="en-US" altLang="en-US"/>
          </a:p>
        </p:txBody>
      </p:sp>
    </p:spTree>
    <p:extLst>
      <p:ext uri="{BB962C8B-B14F-4D97-AF65-F5344CB8AC3E}">
        <p14:creationId xmlns:p14="http://schemas.microsoft.com/office/powerpoint/2010/main" val="260946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Cover Page">
    <p:spTree>
      <p:nvGrpSpPr>
        <p:cNvPr id="1" name=""/>
        <p:cNvGrpSpPr/>
        <p:nvPr/>
      </p:nvGrpSpPr>
      <p:grpSpPr>
        <a:xfrm>
          <a:off x="0" y="0"/>
          <a:ext cx="0" cy="0"/>
          <a:chOff x="0" y="0"/>
          <a:chExt cx="0" cy="0"/>
        </a:xfrm>
      </p:grpSpPr>
      <p:cxnSp>
        <p:nvCxnSpPr>
          <p:cNvPr id="5" name="Straight Connector 4"/>
          <p:cNvCxnSpPr/>
          <p:nvPr userDrawn="1"/>
        </p:nvCxnSpPr>
        <p:spPr>
          <a:xfrm>
            <a:off x="685800" y="35814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userDrawn="1"/>
        </p:nvCxnSpPr>
        <p:spPr>
          <a:xfrm>
            <a:off x="685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838200"/>
            <a:ext cx="7772400" cy="1981200"/>
          </a:xfrm>
        </p:spPr>
        <p:txBody>
          <a:bodyPr>
            <a:noAutofit/>
          </a:bodyPr>
          <a:lstStyle>
            <a:lvl1pPr>
              <a:defRPr sz="3200" b="1" i="0" baseline="0">
                <a:latin typeface="Constantia"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657600"/>
            <a:ext cx="7772400" cy="2286000"/>
          </a:xfrm>
        </p:spPr>
        <p:txBody>
          <a:bodyPr tIns="91440"/>
          <a:lstStyle>
            <a:lvl1pPr marL="0" marR="0" indent="0" algn="l" defTabSz="914400" rtl="0" eaLnBrk="1" fontAlgn="base" latinLnBrk="0" hangingPunct="1">
              <a:lnSpc>
                <a:spcPct val="150000"/>
              </a:lnSpc>
              <a:spcBef>
                <a:spcPts val="0"/>
              </a:spcBef>
              <a:spcAft>
                <a:spcPts val="0"/>
              </a:spcAft>
              <a:buClr>
                <a:srgbClr val="004B8D"/>
              </a:buClr>
              <a:buSzTx/>
              <a:buFont typeface="Arial" pitchFamily="34" charset="0"/>
              <a:buNone/>
              <a:tabLst/>
              <a:defRPr lang="en-US" sz="1400" b="0" i="0" kern="1200" baseline="0" dirty="0" smtClean="0">
                <a:solidFill>
                  <a:srgbClr val="414042"/>
                </a:solidFill>
                <a:latin typeface="Trebuchet MS" pitchFamily="34" charset="0"/>
                <a:ea typeface="+mn-ea"/>
                <a:cs typeface="Arial" pitchFamily="34" charset="0"/>
              </a:defRPr>
            </a:lvl1pPr>
            <a:lvl2pPr marL="0" indent="0">
              <a:buNone/>
              <a:defRPr sz="1400" b="0" i="0"/>
            </a:lvl2pPr>
            <a:lvl3pPr marL="0" indent="0">
              <a:buNone/>
              <a:defRPr sz="1200" b="0" i="0"/>
            </a:lvl3pPr>
            <a:lvl4pPr>
              <a:buNone/>
              <a:defRPr/>
            </a:lvl4pPr>
            <a:lvl5pPr>
              <a:buNone/>
              <a:defRPr/>
            </a:lvl5pPr>
          </a:lstStyle>
          <a:p>
            <a:pPr lvl="0"/>
            <a:r>
              <a:rPr lang="en-US"/>
              <a:t>Click to edit Master text styles</a:t>
            </a:r>
          </a:p>
          <a:p>
            <a:pPr lvl="1"/>
            <a:r>
              <a:rPr lang="en-US"/>
              <a:t>Second level</a:t>
            </a:r>
          </a:p>
        </p:txBody>
      </p:sp>
      <p:sp>
        <p:nvSpPr>
          <p:cNvPr id="14" name="Text Placeholder 13"/>
          <p:cNvSpPr>
            <a:spLocks noGrp="1"/>
          </p:cNvSpPr>
          <p:nvPr>
            <p:ph type="body" sz="quarter" idx="11"/>
          </p:nvPr>
        </p:nvSpPr>
        <p:spPr>
          <a:xfrm>
            <a:off x="685800" y="2971800"/>
            <a:ext cx="7772400" cy="609600"/>
          </a:xfrm>
        </p:spPr>
        <p:txBody>
          <a:bodyPr tIns="45720" anchor="ctr"/>
          <a:lstStyle>
            <a:lvl1pPr marL="0" indent="0">
              <a:spcBef>
                <a:spcPts val="0"/>
              </a:spcBef>
              <a:buNone/>
              <a:defRPr sz="1100" baseline="0"/>
            </a:lvl1pPr>
            <a:lvl2pPr>
              <a:buNone/>
              <a:defRPr/>
            </a:lvl2pPr>
            <a:lvl3pPr>
              <a:buNone/>
              <a:defRPr/>
            </a:lvl3pPr>
            <a:lvl4pPr>
              <a:buNone/>
              <a:defRPr/>
            </a:lvl4pPr>
            <a:lvl5pPr>
              <a:buNone/>
              <a:defRPr/>
            </a:lvl5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smtClean="0"/>
            </a:lvl1pPr>
          </a:lstStyle>
          <a:p>
            <a:pPr>
              <a:defRPr/>
            </a:pPr>
            <a:fld id="{C5BFAAAE-46C8-4BE4-A014-1971C7A0F0EA}" type="slidenum">
              <a:rPr lang="en-US" altLang="en-US"/>
              <a:pPr>
                <a:defRPr/>
              </a:pPr>
              <a:t>‹#›</a:t>
            </a:fld>
            <a:endParaRPr lang="en-US" altLang="en-US"/>
          </a:p>
        </p:txBody>
      </p:sp>
    </p:spTree>
    <p:extLst>
      <p:ext uri="{BB962C8B-B14F-4D97-AF65-F5344CB8AC3E}">
        <p14:creationId xmlns:p14="http://schemas.microsoft.com/office/powerpoint/2010/main" val="273452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13" name="Straight Connector 12"/>
          <p:cNvCxnSpPr/>
          <p:nvPr userDrawn="1"/>
        </p:nvCxnSpPr>
        <p:spPr>
          <a:xfrm>
            <a:off x="685800" y="1600203"/>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15" name="TextBox 14"/>
          <p:cNvSpPr txBox="1">
            <a:spLocks noChangeArrowheads="1"/>
          </p:cNvSpPr>
          <p:nvPr userDrawn="1"/>
        </p:nvSpPr>
        <p:spPr bwMode="auto">
          <a:xfrm>
            <a:off x="692150" y="863721"/>
            <a:ext cx="3651250" cy="584775"/>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3200" dirty="0">
                <a:solidFill>
                  <a:srgbClr val="004B8D"/>
                </a:solidFill>
                <a:latin typeface="Constantia" pitchFamily="18" charset="0"/>
              </a:rPr>
              <a:t>Today’s Program</a:t>
            </a:r>
          </a:p>
        </p:txBody>
      </p:sp>
      <p:sp>
        <p:nvSpPr>
          <p:cNvPr id="14" name="Text Placeholder 13"/>
          <p:cNvSpPr>
            <a:spLocks noGrp="1"/>
          </p:cNvSpPr>
          <p:nvPr>
            <p:ph type="body" sz="quarter" idx="11"/>
          </p:nvPr>
        </p:nvSpPr>
        <p:spPr>
          <a:xfrm>
            <a:off x="762000" y="1828800"/>
            <a:ext cx="5212080" cy="609600"/>
          </a:xfrm>
        </p:spPr>
        <p:txBody>
          <a:bodyPr tIns="45720"/>
          <a:lstStyle>
            <a:lvl1pPr>
              <a:buNone/>
              <a:defRPr lang="en-US" sz="1400" baseline="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8" name="Text Placeholder 13"/>
          <p:cNvSpPr>
            <a:spLocks noGrp="1"/>
          </p:cNvSpPr>
          <p:nvPr>
            <p:ph type="body" sz="quarter" idx="12"/>
          </p:nvPr>
        </p:nvSpPr>
        <p:spPr>
          <a:xfrm>
            <a:off x="762000" y="2571751"/>
            <a:ext cx="5212080" cy="609600"/>
          </a:xfrm>
        </p:spPr>
        <p:txBody>
          <a:bodyPr tIns="45720"/>
          <a:lstStyle>
            <a:lvl1pPr>
              <a:buNone/>
              <a:defRPr lang="en-US" sz="1400" dirty="0"/>
            </a:lvl1pPr>
            <a:lvl2pPr marL="0" indent="0">
              <a:buNone/>
              <a:defRPr lang="en-US" sz="1400" i="1" kern="1200" dirty="0">
                <a:solidFill>
                  <a:srgbClr val="414042"/>
                </a:solidFill>
                <a:latin typeface="Trebuchet MS" pitchFamily="34" charset="0"/>
                <a:ea typeface="+mn-ea"/>
                <a:cs typeface="Arial" pitchFamily="34" charset="0"/>
              </a:defRPr>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19" name="Text Placeholder 13"/>
          <p:cNvSpPr>
            <a:spLocks noGrp="1"/>
          </p:cNvSpPr>
          <p:nvPr>
            <p:ph type="body" sz="quarter" idx="13"/>
          </p:nvPr>
        </p:nvSpPr>
        <p:spPr>
          <a:xfrm>
            <a:off x="762000" y="33147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20" name="Text Placeholder 13"/>
          <p:cNvSpPr>
            <a:spLocks noGrp="1"/>
          </p:cNvSpPr>
          <p:nvPr>
            <p:ph type="body" sz="quarter" idx="14"/>
          </p:nvPr>
        </p:nvSpPr>
        <p:spPr>
          <a:xfrm>
            <a:off x="762000" y="4057651"/>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21" name="Text Placeholder 13"/>
          <p:cNvSpPr>
            <a:spLocks noGrp="1"/>
          </p:cNvSpPr>
          <p:nvPr>
            <p:ph type="body" sz="quarter" idx="15"/>
          </p:nvPr>
        </p:nvSpPr>
        <p:spPr>
          <a:xfrm>
            <a:off x="762000" y="4800600"/>
            <a:ext cx="5212080" cy="609600"/>
          </a:xfrm>
        </p:spPr>
        <p:txBody>
          <a:bodyPr tIns="45720"/>
          <a:lstStyle>
            <a:lvl1pPr>
              <a:buNone/>
              <a:defRPr lang="en-US" sz="1400" dirty="0"/>
            </a:lvl1pPr>
            <a:lvl2pPr marL="0" indent="0">
              <a:buNone/>
              <a:defRPr sz="1400" i="1"/>
            </a:lvl2pPr>
            <a:lvl3pPr>
              <a:buNone/>
              <a:defRPr/>
            </a:lvl3pPr>
            <a:lvl4pPr>
              <a:buNone/>
              <a:defRPr/>
            </a:lvl4pPr>
            <a:lvl5pPr>
              <a:buNone/>
              <a:defRPr/>
            </a:lvl5pPr>
          </a:lstStyle>
          <a:p>
            <a:pPr lvl="0"/>
            <a:r>
              <a:rPr lang="en-US"/>
              <a:t>Click to edit Master text styles</a:t>
            </a:r>
          </a:p>
          <a:p>
            <a:pPr lvl="1"/>
            <a:r>
              <a:rPr lang="en-US"/>
              <a:t>Second level</a:t>
            </a:r>
          </a:p>
        </p:txBody>
      </p:sp>
      <p:sp>
        <p:nvSpPr>
          <p:cNvPr id="24" name="Text Placeholder 13"/>
          <p:cNvSpPr>
            <a:spLocks noGrp="1"/>
          </p:cNvSpPr>
          <p:nvPr>
            <p:ph type="body" sz="quarter" idx="16"/>
          </p:nvPr>
        </p:nvSpPr>
        <p:spPr>
          <a:xfrm>
            <a:off x="6096000" y="18288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13"/>
          <p:cNvSpPr>
            <a:spLocks noGrp="1"/>
          </p:cNvSpPr>
          <p:nvPr>
            <p:ph type="body" sz="quarter" idx="17"/>
          </p:nvPr>
        </p:nvSpPr>
        <p:spPr>
          <a:xfrm>
            <a:off x="6096000" y="4800600"/>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6" name="Text Placeholder 13"/>
          <p:cNvSpPr>
            <a:spLocks noGrp="1"/>
          </p:cNvSpPr>
          <p:nvPr>
            <p:ph type="body" sz="quarter" idx="18"/>
          </p:nvPr>
        </p:nvSpPr>
        <p:spPr>
          <a:xfrm>
            <a:off x="6096000" y="4059936"/>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8" name="Text Placeholder 13"/>
          <p:cNvSpPr>
            <a:spLocks noGrp="1"/>
          </p:cNvSpPr>
          <p:nvPr>
            <p:ph type="body" sz="quarter" idx="19"/>
          </p:nvPr>
        </p:nvSpPr>
        <p:spPr>
          <a:xfrm>
            <a:off x="6096000" y="3319272"/>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29" name="Text Placeholder 13"/>
          <p:cNvSpPr>
            <a:spLocks noGrp="1"/>
          </p:cNvSpPr>
          <p:nvPr>
            <p:ph type="body" sz="quarter" idx="20"/>
          </p:nvPr>
        </p:nvSpPr>
        <p:spPr>
          <a:xfrm>
            <a:off x="6096000" y="2569464"/>
            <a:ext cx="2286000" cy="609600"/>
          </a:xfrm>
        </p:spPr>
        <p:txBody>
          <a:bodyPr tIns="45720"/>
          <a:lstStyle>
            <a:lvl1pPr algn="l">
              <a:buNone/>
              <a:defRPr lang="en-US" sz="1400" baseline="0" dirty="0"/>
            </a:lvl1pPr>
            <a:lvl2pPr>
              <a:buNone/>
              <a:defRPr/>
            </a:lvl2pPr>
            <a:lvl3pPr>
              <a:buNone/>
              <a:defRPr/>
            </a:lvl3pPr>
            <a:lvl4pPr>
              <a:buNone/>
              <a:defRPr/>
            </a:lvl4pPr>
            <a:lvl5pPr>
              <a:buNone/>
              <a:defRPr/>
            </a:lvl5pPr>
          </a:lstStyle>
          <a:p>
            <a:pPr lvl="0"/>
            <a:r>
              <a:rPr lang="en-US"/>
              <a:t>Click to edit Master text styles</a:t>
            </a:r>
          </a:p>
        </p:txBody>
      </p:sp>
      <p:sp>
        <p:nvSpPr>
          <p:cNvPr id="30" name="Title 29"/>
          <p:cNvSpPr>
            <a:spLocks noGrp="1"/>
          </p:cNvSpPr>
          <p:nvPr>
            <p:ph type="title"/>
          </p:nvPr>
        </p:nvSpPr>
        <p:spPr>
          <a:xfrm>
            <a:off x="7162800" y="228600"/>
            <a:ext cx="1295400" cy="685800"/>
          </a:xfrm>
        </p:spPr>
        <p:txBody>
          <a:bodyPr anchor="ctr"/>
          <a:lstStyle>
            <a:lvl1pPr algn="ctr">
              <a:defRPr sz="1000" baseline="0">
                <a:solidFill>
                  <a:schemeClr val="bg1"/>
                </a:solidFill>
                <a:latin typeface="Trebuchet MS" pitchFamily="34" charset="0"/>
              </a:defRPr>
            </a:lvl1pPr>
          </a:lstStyle>
          <a:p>
            <a:r>
              <a:rPr lang="en-US"/>
              <a:t>Click to edit Master title style</a:t>
            </a:r>
            <a:endParaRPr lang="en-US" dirty="0"/>
          </a:p>
        </p:txBody>
      </p:sp>
      <p:sp>
        <p:nvSpPr>
          <p:cNvPr id="16" name="Slide Number Placeholder 5"/>
          <p:cNvSpPr>
            <a:spLocks noGrp="1"/>
          </p:cNvSpPr>
          <p:nvPr>
            <p:ph type="sldNum" sz="quarter" idx="21"/>
          </p:nvPr>
        </p:nvSpPr>
        <p:spPr/>
        <p:txBody>
          <a:bodyPr/>
          <a:lstStyle>
            <a:lvl1pPr>
              <a:defRPr smtClean="0"/>
            </a:lvl1pPr>
          </a:lstStyle>
          <a:p>
            <a:pPr>
              <a:defRPr/>
            </a:pPr>
            <a:fld id="{B4203A99-0D92-423A-987B-D3BFA60EFABA}" type="slidenum">
              <a:rPr lang="en-US" altLang="en-US"/>
              <a:pPr>
                <a:defRPr/>
              </a:pPr>
              <a:t>‹#›</a:t>
            </a:fld>
            <a:endParaRPr lang="en-US" altLang="en-US"/>
          </a:p>
        </p:txBody>
      </p:sp>
    </p:spTree>
    <p:extLst>
      <p:ext uri="{BB962C8B-B14F-4D97-AF65-F5344CB8AC3E}">
        <p14:creationId xmlns:p14="http://schemas.microsoft.com/office/powerpoint/2010/main" val="165589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peaker Cover Pag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57589"/>
            <a:ext cx="7772400"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685800" y="2057401"/>
            <a:ext cx="7772400" cy="1500187"/>
          </a:xfrm>
        </p:spPr>
        <p:txBody>
          <a:bodyPr tIns="45720" anchor="b"/>
          <a:lstStyle>
            <a:lvl1pPr marL="0" indent="0">
              <a:buNone/>
              <a:defRPr sz="2000" baseline="0">
                <a:solidFill>
                  <a:schemeClr val="tx1">
                    <a:tint val="75000"/>
                  </a:schemeClr>
                </a:solidFill>
                <a:latin typeface="Constant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B5DA87E-E654-4E49-998F-4EDFF10ACA7D}" type="slidenum">
              <a:rPr lang="en-US" altLang="en-US"/>
              <a:pPr>
                <a:defRPr/>
              </a:pPr>
              <a:t>‹#›</a:t>
            </a:fld>
            <a:endParaRPr lang="en-US" altLang="en-US"/>
          </a:p>
        </p:txBody>
      </p:sp>
    </p:spTree>
    <p:extLst>
      <p:ext uri="{BB962C8B-B14F-4D97-AF65-F5344CB8AC3E}">
        <p14:creationId xmlns:p14="http://schemas.microsoft.com/office/powerpoint/2010/main" val="350222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Outline)">
    <p:spTree>
      <p:nvGrpSpPr>
        <p:cNvPr id="1" name=""/>
        <p:cNvGrpSpPr/>
        <p:nvPr/>
      </p:nvGrpSpPr>
      <p:grpSpPr>
        <a:xfrm>
          <a:off x="0" y="0"/>
          <a:ext cx="0" cy="0"/>
          <a:chOff x="0" y="0"/>
          <a:chExt cx="0" cy="0"/>
        </a:xfrm>
      </p:grpSpPr>
      <p:cxnSp>
        <p:nvCxnSpPr>
          <p:cNvPr id="4" name="Straight Connector 3"/>
          <p:cNvCxnSpPr/>
          <p:nvPr userDrawn="1"/>
        </p:nvCxnSpPr>
        <p:spPr>
          <a:xfrm>
            <a:off x="685800" y="1600203"/>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762000"/>
            <a:ext cx="7772400" cy="685800"/>
          </a:xfrm>
        </p:spPr>
        <p:txBody>
          <a:bodyPr>
            <a:normAutofit/>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400050" indent="-400050">
              <a:spcAft>
                <a:spcPts val="400"/>
              </a:spcAft>
              <a:buFont typeface="+mj-lt"/>
              <a:buAutoNum type="romanUcPeriod"/>
              <a:defRPr sz="1500"/>
            </a:lvl1pPr>
            <a:lvl2pPr marL="857250" indent="-400050">
              <a:spcAft>
                <a:spcPts val="400"/>
              </a:spcAft>
              <a:buFont typeface="+mj-lt"/>
              <a:buAutoNum type="alphaUcPeriod"/>
              <a:defRPr sz="1500"/>
            </a:lvl2pPr>
            <a:lvl3pPr marL="1314450" indent="-400050">
              <a:spcAft>
                <a:spcPts val="400"/>
              </a:spcAft>
              <a:buFont typeface="+mj-lt"/>
              <a:buAutoNum type="arabicPeriod"/>
              <a:defRPr/>
            </a:lvl3pPr>
            <a:lvl4pPr marL="1771650" indent="-400050">
              <a:spcAft>
                <a:spcPts val="400"/>
              </a:spcAft>
              <a:buFont typeface="+mj-lt"/>
              <a:buAutoNum type="alphaLcPeriod"/>
              <a:defRPr/>
            </a:lvl4pPr>
            <a:lvl5pPr marL="2228850" indent="-400050">
              <a:spcAft>
                <a:spcPts val="400"/>
              </a:spcAft>
              <a:buFont typeface="+mj-lt"/>
              <a:buAutoNum type="romanL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smtClean="0"/>
            </a:lvl1pPr>
          </a:lstStyle>
          <a:p>
            <a:pPr>
              <a:defRPr/>
            </a:pPr>
            <a:fld id="{B9FB4E5A-02CA-4F3F-9F46-0B2174AF493A}" type="slidenum">
              <a:rPr lang="en-US" altLang="en-US"/>
              <a:pPr>
                <a:defRPr/>
              </a:pPr>
              <a:t>‹#›</a:t>
            </a:fld>
            <a:endParaRPr lang="en-US" altLang="en-US"/>
          </a:p>
        </p:txBody>
      </p:sp>
    </p:spTree>
    <p:extLst>
      <p:ext uri="{BB962C8B-B14F-4D97-AF65-F5344CB8AC3E}">
        <p14:creationId xmlns:p14="http://schemas.microsoft.com/office/powerpoint/2010/main" val="1816294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36.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37.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38.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5.xml"/><Relationship Id="rId1" Type="http://schemas.openxmlformats.org/officeDocument/2006/relationships/slideLayout" Target="../slideLayouts/slideLayout39.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6.xml"/><Relationship Id="rId1" Type="http://schemas.openxmlformats.org/officeDocument/2006/relationships/slideLayout" Target="../slideLayouts/slideLayout40.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7.xml"/><Relationship Id="rId1" Type="http://schemas.openxmlformats.org/officeDocument/2006/relationships/slideLayout" Target="../slideLayouts/slideLayout41.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0.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31.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ooter.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1028" name="Text Placeholder 2"/>
          <p:cNvSpPr>
            <a:spLocks noGrp="1"/>
          </p:cNvSpPr>
          <p:nvPr>
            <p:ph type="body" idx="1"/>
          </p:nvPr>
        </p:nvSpPr>
        <p:spPr bwMode="auto">
          <a:xfrm>
            <a:off x="685800" y="1752603"/>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rgbClr val="939293"/>
                </a:solidFill>
                <a:cs typeface="Arial" charset="0"/>
              </a:defRPr>
            </a:lvl1pPr>
          </a:lstStyle>
          <a:p>
            <a:pPr>
              <a:defRPr/>
            </a:pPr>
            <a:fld id="{62F0B745-9FCA-4F6F-A8CB-4D726C77D6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7778" r:id="rId1"/>
    <p:sldLayoutId id="2147487779" r:id="rId2"/>
    <p:sldLayoutId id="2147487780" r:id="rId3"/>
    <p:sldLayoutId id="2147487781" r:id="rId4"/>
    <p:sldLayoutId id="2147487782"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09"/>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14"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01"/>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16"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091"/>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18"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081"/>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20"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069"/>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22"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055"/>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24"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041"/>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26"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025"/>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28"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Slide Title</a:t>
            </a:r>
          </a:p>
        </p:txBody>
      </p:sp>
      <p:sp>
        <p:nvSpPr>
          <p:cNvPr id="2051" name="Text Placeholder 2"/>
          <p:cNvSpPr>
            <a:spLocks noGrp="1"/>
          </p:cNvSpPr>
          <p:nvPr>
            <p:ph type="body" idx="1"/>
          </p:nvPr>
        </p:nvSpPr>
        <p:spPr bwMode="auto">
          <a:xfrm>
            <a:off x="685800" y="1752603"/>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smtClean="0">
                <a:solidFill>
                  <a:srgbClr val="939293"/>
                </a:solidFill>
                <a:cs typeface="Arial" charset="0"/>
              </a:defRPr>
            </a:lvl1pPr>
          </a:lstStyle>
          <a:p>
            <a:pPr>
              <a:defRPr/>
            </a:pPr>
            <a:fld id="{9A85E32F-66EF-43F3-B69A-FF5DA4D64F87}" type="slidenum">
              <a:rPr lang="en-US" altLang="en-US"/>
              <a:pPr>
                <a:defRPr/>
              </a:pPr>
              <a:t>‹#›</a:t>
            </a:fld>
            <a:endParaRPr lang="en-US" altLang="en-US"/>
          </a:p>
        </p:txBody>
      </p:sp>
      <p:pic>
        <p:nvPicPr>
          <p:cNvPr id="2053" name="Picture 6" descr="fooot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783" r:id="rId1"/>
    <p:sldLayoutId id="2147487784" r:id="rId2"/>
    <p:sldLayoutId id="2147487774" r:id="rId3"/>
    <p:sldLayoutId id="2147487785" r:id="rId4"/>
    <p:sldLayoutId id="2147487786" r:id="rId5"/>
    <p:sldLayoutId id="2147487787" r:id="rId6"/>
    <p:sldLayoutId id="2147487775" r:id="rId7"/>
    <p:sldLayoutId id="2147487788" r:id="rId8"/>
    <p:sldLayoutId id="2147487789" r:id="rId9"/>
    <p:sldLayoutId id="2147487776" r:id="rId10"/>
    <p:sldLayoutId id="2147487777" r:id="rId11"/>
  </p:sldLayoutIdLst>
  <p:txStyles>
    <p:titleStyle>
      <a:lvl1pPr algn="l" rtl="0" eaLnBrk="0" fontAlgn="base" hangingPunct="0">
        <a:spcBef>
          <a:spcPct val="0"/>
        </a:spcBef>
        <a:spcAft>
          <a:spcPct val="0"/>
        </a:spcAft>
        <a:defRPr sz="3200" kern="1200">
          <a:solidFill>
            <a:srgbClr val="004B8D"/>
          </a:solidFill>
          <a:latin typeface="Constantia" pitchFamily="18" charset="0"/>
          <a:ea typeface="+mj-ea"/>
          <a:cs typeface="+mj-cs"/>
        </a:defRPr>
      </a:lvl1pPr>
      <a:lvl2pPr algn="l" rtl="0" eaLnBrk="0" fontAlgn="base" hangingPunct="0">
        <a:spcBef>
          <a:spcPct val="0"/>
        </a:spcBef>
        <a:spcAft>
          <a:spcPct val="0"/>
        </a:spcAft>
        <a:defRPr sz="3200">
          <a:solidFill>
            <a:srgbClr val="004B8D"/>
          </a:solidFill>
          <a:latin typeface="Constantia" pitchFamily="18" charset="0"/>
        </a:defRPr>
      </a:lvl2pPr>
      <a:lvl3pPr algn="l" rtl="0" eaLnBrk="0" fontAlgn="base" hangingPunct="0">
        <a:spcBef>
          <a:spcPct val="0"/>
        </a:spcBef>
        <a:spcAft>
          <a:spcPct val="0"/>
        </a:spcAft>
        <a:defRPr sz="3200">
          <a:solidFill>
            <a:srgbClr val="004B8D"/>
          </a:solidFill>
          <a:latin typeface="Constantia" pitchFamily="18" charset="0"/>
        </a:defRPr>
      </a:lvl3pPr>
      <a:lvl4pPr algn="l" rtl="0" eaLnBrk="0" fontAlgn="base" hangingPunct="0">
        <a:spcBef>
          <a:spcPct val="0"/>
        </a:spcBef>
        <a:spcAft>
          <a:spcPct val="0"/>
        </a:spcAft>
        <a:defRPr sz="3200">
          <a:solidFill>
            <a:srgbClr val="004B8D"/>
          </a:solidFill>
          <a:latin typeface="Constantia" pitchFamily="18" charset="0"/>
        </a:defRPr>
      </a:lvl4pPr>
      <a:lvl5pPr algn="l" rtl="0" eaLnBrk="0" fontAlgn="base" hangingPunct="0">
        <a:spcBef>
          <a:spcPct val="0"/>
        </a:spcBef>
        <a:spcAft>
          <a:spcPct val="0"/>
        </a:spcAft>
        <a:defRPr sz="3200">
          <a:solidFill>
            <a:srgbClr val="004B8D"/>
          </a:solidFill>
          <a:latin typeface="Constantia"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Trebuchet MS" pitchFamily="34" charset="0"/>
        <a:buChar char="―"/>
        <a:defRPr lang="en-US" sz="1600" kern="1200" dirty="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itchFamily="34" charset="0"/>
        <a:buChar char="―"/>
        <a:defRPr sz="14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3075" name="Rectangle 15"/>
          <p:cNvSpPr>
            <a:spLocks noChangeArrowheads="1"/>
          </p:cNvSpPr>
          <p:nvPr/>
        </p:nvSpPr>
        <p:spPr bwMode="white">
          <a:xfrm>
            <a:off x="0" y="121"/>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3076"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3077"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solidFill>
                <a:srgbClr val="000000"/>
              </a:solidFill>
              <a:latin typeface="Georgia" panose="02040502050405020303" pitchFamily="18" charset="0"/>
            </a:endParaRPr>
          </a:p>
        </p:txBody>
      </p:sp>
      <p:sp>
        <p:nvSpPr>
          <p:cNvPr id="9" name="Rectangle 8"/>
          <p:cNvSpPr>
            <a:spLocks noChangeArrowheads="1"/>
          </p:cNvSpPr>
          <p:nvPr/>
        </p:nvSpPr>
        <p:spPr bwMode="auto">
          <a:xfrm>
            <a:off x="149225" y="6388101"/>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4" name="Date Placeholder 13"/>
          <p:cNvSpPr>
            <a:spLocks noGrp="1"/>
          </p:cNvSpPr>
          <p:nvPr>
            <p:ph type="dt" sz="half" idx="2"/>
          </p:nvPr>
        </p:nvSpPr>
        <p:spPr>
          <a:xfrm>
            <a:off x="5791211" y="6405564"/>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defRPr>
            </a:lvl1pPr>
          </a:lstStyle>
          <a:p>
            <a:pPr>
              <a:defRPr/>
            </a:pPr>
            <a:fld id="{A5857EA4-A122-414B-9884-24BB87035E1C}" type="datetime1">
              <a:rPr lang="en-US"/>
              <a:pPr>
                <a:defRPr/>
              </a:pPr>
              <a:t>3/29/2018</a:t>
            </a:fld>
            <a:endParaRPr lang="en-US" dirty="0"/>
          </a:p>
        </p:txBody>
      </p:sp>
      <p:sp>
        <p:nvSpPr>
          <p:cNvPr id="3" name="Footer Placeholder 2"/>
          <p:cNvSpPr>
            <a:spLocks noGrp="1"/>
          </p:cNvSpPr>
          <p:nvPr>
            <p:ph type="ftr" sz="quarter" idx="3"/>
          </p:nvPr>
        </p:nvSpPr>
        <p:spPr>
          <a:xfrm>
            <a:off x="304800" y="6410446"/>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defRPr>
            </a:lvl1pPr>
          </a:lstStyle>
          <a:p>
            <a:pPr>
              <a:defRPr/>
            </a:pPr>
            <a:endParaRPr lang="en-US"/>
          </a:p>
        </p:txBody>
      </p:sp>
      <p:sp>
        <p:nvSpPr>
          <p:cNvPr id="8" name="Rectangle 7"/>
          <p:cNvSpPr>
            <a:spLocks noChangeArrowheads="1"/>
          </p:cNvSpPr>
          <p:nvPr/>
        </p:nvSpPr>
        <p:spPr bwMode="auto">
          <a:xfrm>
            <a:off x="152400" y="155577"/>
            <a:ext cx="8832850" cy="6546851"/>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0" name="Straight Connector 9"/>
          <p:cNvSpPr>
            <a:spLocks noChangeShapeType="1"/>
          </p:cNvSpPr>
          <p:nvPr/>
        </p:nvSpPr>
        <p:spPr bwMode="auto">
          <a:xfrm>
            <a:off x="152400" y="1276351"/>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4343400" y="1039815"/>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smtClean="0">
                <a:solidFill>
                  <a:srgbClr val="7B9899"/>
                </a:solidFill>
                <a:latin typeface="Georgia" pitchFamily="18" charset="0"/>
              </a:defRPr>
            </a:lvl1pPr>
          </a:lstStyle>
          <a:p>
            <a:pPr>
              <a:defRPr/>
            </a:pPr>
            <a:fld id="{EBB854E9-E890-44C2-B0D7-EEF9F08854F7}" type="slidenum">
              <a:rPr lang="en-US" altLang="en-US"/>
              <a:pPr>
                <a:defRPr/>
              </a:pPr>
              <a:t>‹#›</a:t>
            </a:fld>
            <a:endParaRPr lang="en-US" altLang="en-US"/>
          </a:p>
        </p:txBody>
      </p:sp>
      <p:sp>
        <p:nvSpPr>
          <p:cNvPr id="3086" name="Title Placeholder 21"/>
          <p:cNvSpPr>
            <a:spLocks noGrp="1"/>
          </p:cNvSpPr>
          <p:nvPr>
            <p:ph type="title"/>
          </p:nvPr>
        </p:nvSpPr>
        <p:spPr bwMode="auto">
          <a:xfrm>
            <a:off x="301625" y="228721"/>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87" name="Text Placeholder 12"/>
          <p:cNvSpPr>
            <a:spLocks noGrp="1"/>
          </p:cNvSpPr>
          <p:nvPr>
            <p:ph type="body" idx="1"/>
          </p:nvPr>
        </p:nvSpPr>
        <p:spPr bwMode="auto">
          <a:xfrm>
            <a:off x="301625" y="1524003"/>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7790" r:id="rId1"/>
    <p:sldLayoutId id="2147487791" r:id="rId2"/>
    <p:sldLayoutId id="2147487792" r:id="rId3"/>
    <p:sldLayoutId id="2147487793" r:id="rId4"/>
    <p:sldLayoutId id="2147487794" r:id="rId5"/>
    <p:sldLayoutId id="2147487795" r:id="rId6"/>
    <p:sldLayoutId id="2147487796" r:id="rId7"/>
    <p:sldLayoutId id="2147487797" r:id="rId8"/>
    <p:sldLayoutId id="2147487798" r:id="rId9"/>
    <p:sldLayoutId id="2147487799" r:id="rId10"/>
    <p:sldLayoutId id="2147487800" r:id="rId11"/>
  </p:sldLayoutIdLst>
  <p:hf sldNum="0"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29"/>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02"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29"/>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04"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27"/>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06"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25"/>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08"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21"/>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10"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F282D"/>
            </a:gs>
            <a:gs pos="100000">
              <a:srgbClr val="435A69"/>
            </a:gs>
          </a:gsLst>
          <a:lin ang="27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hqprint">
            <a:extLst>
              <a:ext uri="{28A0092B-C50C-407E-A947-70E740481C1C}">
                <a14:useLocalDpi xmlns:a14="http://schemas.microsoft.com/office/drawing/2010/main"/>
              </a:ext>
            </a:extLst>
          </a:blip>
          <a:srcRect t="-835" b="835"/>
          <a:stretch/>
        </p:blipFill>
        <p:spPr>
          <a:xfrm>
            <a:off x="-94" y="0"/>
            <a:ext cx="9135879" cy="6858000"/>
          </a:xfrm>
          <a:prstGeom prst="rect">
            <a:avLst/>
          </a:prstGeom>
        </p:spPr>
      </p:pic>
      <p:sp>
        <p:nvSpPr>
          <p:cNvPr id="2" name="Title Placeholder 1"/>
          <p:cNvSpPr>
            <a:spLocks noGrp="1"/>
          </p:cNvSpPr>
          <p:nvPr>
            <p:ph type="title"/>
          </p:nvPr>
        </p:nvSpPr>
        <p:spPr>
          <a:xfrm>
            <a:off x="428625" y="891543"/>
            <a:ext cx="8286750" cy="79914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28625" y="1825625"/>
            <a:ext cx="8286750" cy="4351339"/>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7" name="Picture 6"/>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1815" y="0"/>
            <a:ext cx="9142113" cy="465533"/>
          </a:xfrm>
          <a:prstGeom prst="rect">
            <a:avLst/>
          </a:prstGeom>
        </p:spPr>
      </p:pic>
      <p:sp>
        <p:nvSpPr>
          <p:cNvPr id="8" name="Rectangle 7"/>
          <p:cNvSpPr/>
          <p:nvPr userDrawn="1"/>
        </p:nvSpPr>
        <p:spPr>
          <a:xfrm>
            <a:off x="-94" y="465533"/>
            <a:ext cx="9144000" cy="215467"/>
          </a:xfrm>
          <a:prstGeom prst="rect">
            <a:avLst/>
          </a:prstGeom>
          <a:solidFill>
            <a:srgbClr val="16A4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eaLnBrk="1" fontAlgn="auto" hangingPunct="1">
              <a:spcBef>
                <a:spcPts val="0"/>
              </a:spcBef>
              <a:spcAft>
                <a:spcPts val="0"/>
              </a:spcAft>
            </a:pPr>
            <a:endParaRPr lang="en-US" sz="1350" dirty="0">
              <a:solidFill>
                <a:srgbClr val="FFFFFF"/>
              </a:solidFill>
            </a:endParaRPr>
          </a:p>
        </p:txBody>
      </p:sp>
      <p:sp>
        <p:nvSpPr>
          <p:cNvPr id="9" name="TextBox 8"/>
          <p:cNvSpPr txBox="1"/>
          <p:nvPr userDrawn="1"/>
        </p:nvSpPr>
        <p:spPr>
          <a:xfrm>
            <a:off x="146416" y="426115"/>
            <a:ext cx="2474259" cy="200055"/>
          </a:xfrm>
          <a:prstGeom prst="rect">
            <a:avLst/>
          </a:prstGeom>
          <a:noFill/>
        </p:spPr>
        <p:txBody>
          <a:bodyPr wrap="square" lIns="0" rtlCol="0">
            <a:spAutoFit/>
          </a:bodyPr>
          <a:lstStyle/>
          <a:p>
            <a:pPr defTabSz="685783" eaLnBrk="1" fontAlgn="auto" hangingPunct="1">
              <a:spcBef>
                <a:spcPts val="0"/>
              </a:spcBef>
              <a:spcAft>
                <a:spcPts val="0"/>
              </a:spcAft>
            </a:pPr>
            <a:r>
              <a:rPr lang="en-US" sz="700" dirty="0">
                <a:solidFill>
                  <a:srgbClr val="FFFFFF">
                    <a:alpha val="90000"/>
                  </a:srgbClr>
                </a:solidFill>
                <a:latin typeface="Arial" panose="020B0604020202020204"/>
              </a:rPr>
              <a:t>Engineering and Scientific Consulting</a:t>
            </a:r>
          </a:p>
        </p:txBody>
      </p:sp>
      <p:pic>
        <p:nvPicPr>
          <p:cNvPr id="10" name="Picture 9"/>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46410" y="57205"/>
            <a:ext cx="1047215" cy="345179"/>
          </a:xfrm>
          <a:prstGeom prst="rect">
            <a:avLst/>
          </a:prstGeom>
        </p:spPr>
      </p:pic>
      <p:sp>
        <p:nvSpPr>
          <p:cNvPr id="5" name="Footer Placeholder 4"/>
          <p:cNvSpPr>
            <a:spLocks noGrp="1"/>
          </p:cNvSpPr>
          <p:nvPr>
            <p:ph type="ftr" sz="quarter" idx="3"/>
          </p:nvPr>
        </p:nvSpPr>
        <p:spPr>
          <a:xfrm>
            <a:off x="3336883" y="61248"/>
            <a:ext cx="5766505" cy="365125"/>
          </a:xfrm>
          <a:prstGeom prst="rect">
            <a:avLst/>
          </a:prstGeom>
        </p:spPr>
        <p:txBody>
          <a:bodyPr vert="horz" lIns="91440" tIns="45720" rIns="91440" bIns="45720" rtlCol="0" anchor="ctr"/>
          <a:lstStyle>
            <a:lvl1pPr algn="r">
              <a:defRPr sz="800">
                <a:solidFill>
                  <a:srgbClr val="7F7F7F"/>
                </a:solidFill>
              </a:defRPr>
            </a:lvl1pPr>
          </a:lstStyle>
          <a:p>
            <a:pPr defTabSz="685783" eaLnBrk="1" fontAlgn="auto" hangingPunct="1">
              <a:spcBef>
                <a:spcPts val="0"/>
              </a:spcBef>
              <a:spcAft>
                <a:spcPts val="0"/>
              </a:spcAft>
            </a:pPr>
            <a:endParaRPr lang="en-US" dirty="0" smtClean="0">
              <a:latin typeface="Arial Narrow" pitchFamily="1" charset="0"/>
            </a:endParaRPr>
          </a:p>
        </p:txBody>
      </p:sp>
      <p:sp>
        <p:nvSpPr>
          <p:cNvPr id="6" name="Slide Number Placeholder 5"/>
          <p:cNvSpPr>
            <a:spLocks noGrp="1"/>
          </p:cNvSpPr>
          <p:nvPr>
            <p:ph type="sldNum" sz="quarter" idx="4"/>
          </p:nvPr>
        </p:nvSpPr>
        <p:spPr>
          <a:xfrm>
            <a:off x="6845963" y="454348"/>
            <a:ext cx="2257425" cy="217512"/>
          </a:xfrm>
          <a:prstGeom prst="rect">
            <a:avLst/>
          </a:prstGeom>
        </p:spPr>
        <p:txBody>
          <a:bodyPr vert="horz" lIns="91440" tIns="45720" rIns="91440" bIns="45720" rtlCol="0" anchor="ctr"/>
          <a:lstStyle>
            <a:lvl1pPr algn="r">
              <a:defRPr sz="800">
                <a:solidFill>
                  <a:schemeClr val="bg1"/>
                </a:solidFill>
              </a:defRPr>
            </a:lvl1pPr>
          </a:lstStyle>
          <a:p>
            <a:pPr defTabSz="685783" eaLnBrk="1" fontAlgn="auto" hangingPunct="1">
              <a:spcBef>
                <a:spcPts val="0"/>
              </a:spcBef>
              <a:spcAft>
                <a:spcPts val="0"/>
              </a:spcAft>
            </a:pPr>
            <a:fld id="{959DD345-62DD-A84F-BC08-1CA6580E988A}" type="slidenum">
              <a:rPr lang="en-US" smtClean="0">
                <a:solidFill>
                  <a:srgbClr val="FFFFFF"/>
                </a:solidFill>
                <a:latin typeface="Arial" panose="020B0604020202020204"/>
              </a:rPr>
              <a:pPr defTabSz="685783" eaLnBrk="1" fontAlgn="auto" hangingPunct="1">
                <a:spcBef>
                  <a:spcPts val="0"/>
                </a:spcBef>
                <a:spcAft>
                  <a:spcPts val="0"/>
                </a:spcAft>
              </a:pPr>
              <a:t>‹#›</a:t>
            </a:fld>
            <a:endParaRPr lang="en-US" dirty="0">
              <a:solidFill>
                <a:srgbClr val="FFFFFF"/>
              </a:solidFill>
              <a:latin typeface="Arial" panose="020B0604020202020204"/>
            </a:endParaRPr>
          </a:p>
        </p:txBody>
      </p:sp>
    </p:spTree>
    <p:extLst>
      <p:ext uri="{BB962C8B-B14F-4D97-AF65-F5344CB8AC3E}">
        <p14:creationId xmlns:p14="http://schemas.microsoft.com/office/powerpoint/2010/main" val="1621580967"/>
      </p:ext>
    </p:extLst>
  </p:cSld>
  <p:clrMap bg1="lt1" tx1="dk1" bg2="lt2" tx2="dk2" accent1="accent1" accent2="accent2" accent3="accent3" accent4="accent4" accent5="accent5" accent6="accent6" hlink="hlink" folHlink="folHlink"/>
  <p:sldLayoutIdLst>
    <p:sldLayoutId id="2147487812" r:id="rId1"/>
  </p:sldLayoutIdLst>
  <p:hf hdr="0" ftr="0" dt="0"/>
  <p:txStyles>
    <p:titleStyle>
      <a:lvl1pPr algn="l" defTabSz="685800" rtl="0" eaLnBrk="1" latinLnBrk="0" hangingPunct="1">
        <a:lnSpc>
          <a:spcPct val="90000"/>
        </a:lnSpc>
        <a:spcBef>
          <a:spcPct val="0"/>
        </a:spcBef>
        <a:buNone/>
        <a:defRPr sz="2600" b="1" kern="1200">
          <a:solidFill>
            <a:schemeClr val="bg1"/>
          </a:solidFill>
          <a:latin typeface="+mj-lt"/>
          <a:ea typeface="+mj-ea"/>
          <a:cs typeface="+mj-cs"/>
        </a:defRPr>
      </a:lvl1pPr>
    </p:titleStyle>
    <p:body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leginfo.legislature.ca.gov/faces/billNavClient.xhtml?bill_id=201720180AB1583"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www.p65warnings.ca.gov/"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www.p65warnings.ca.gov/"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hyperlink" Target="http://www.p65warnings.ca.gov/"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hyperlink" Target="http://www.p65warnings.ca.gov/" TargetMode="Externa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6.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 y="2321168"/>
            <a:ext cx="8991600" cy="3276600"/>
          </a:xfrm>
        </p:spPr>
        <p:txBody>
          <a:bodyPr>
            <a:normAutofit/>
          </a:bodyPr>
          <a:lstStyle/>
          <a:p>
            <a:pPr eaLnBrk="1" fontAlgn="auto" hangingPunct="1">
              <a:spcAft>
                <a:spcPts val="0"/>
              </a:spcAft>
              <a:buFont typeface="Wingdings 2"/>
              <a:buNone/>
              <a:defRPr/>
            </a:pPr>
            <a:endParaRPr lang="en-US" sz="1800" dirty="0" smtClean="0"/>
          </a:p>
          <a:p>
            <a:pPr eaLnBrk="1" fontAlgn="auto" hangingPunct="1">
              <a:spcAft>
                <a:spcPts val="0"/>
              </a:spcAft>
              <a:buFont typeface="Wingdings 2"/>
              <a:buNone/>
              <a:defRPr/>
            </a:pPr>
            <a:endParaRPr lang="en-US" sz="1800" dirty="0"/>
          </a:p>
          <a:p>
            <a:pPr eaLnBrk="1" fontAlgn="auto" hangingPunct="1">
              <a:spcAft>
                <a:spcPts val="0"/>
              </a:spcAft>
              <a:buFont typeface="Wingdings 2"/>
              <a:buNone/>
              <a:defRPr/>
            </a:pPr>
            <a:endParaRPr lang="en-US" sz="1000" dirty="0" smtClean="0"/>
          </a:p>
          <a:p>
            <a:pPr eaLnBrk="1" fontAlgn="auto" hangingPunct="1">
              <a:spcAft>
                <a:spcPts val="0"/>
              </a:spcAft>
              <a:buFont typeface="Wingdings 2"/>
              <a:buNone/>
              <a:defRPr/>
            </a:pPr>
            <a:endParaRPr lang="en-US" sz="1000" dirty="0"/>
          </a:p>
          <a:p>
            <a:pPr eaLnBrk="1" fontAlgn="auto" hangingPunct="1">
              <a:spcAft>
                <a:spcPts val="0"/>
              </a:spcAft>
              <a:buFont typeface="Wingdings 2"/>
              <a:buNone/>
              <a:defRPr/>
            </a:pPr>
            <a:endParaRPr lang="en-US" sz="1000" dirty="0" smtClean="0"/>
          </a:p>
          <a:p>
            <a:pPr eaLnBrk="1" fontAlgn="auto" hangingPunct="1">
              <a:spcAft>
                <a:spcPts val="0"/>
              </a:spcAft>
              <a:buFont typeface="Wingdings 2"/>
              <a:buNone/>
              <a:defRPr/>
            </a:pPr>
            <a:endParaRPr lang="en-US" sz="1000" dirty="0"/>
          </a:p>
          <a:p>
            <a:pPr eaLnBrk="1" fontAlgn="auto" hangingPunct="1">
              <a:spcAft>
                <a:spcPts val="0"/>
              </a:spcAft>
              <a:buFont typeface="Wingdings 2"/>
              <a:buNone/>
              <a:defRPr/>
            </a:pPr>
            <a:r>
              <a:rPr lang="en-US" sz="1000" dirty="0" smtClean="0"/>
              <a:t>Fresno  Visalia Bakersfield Los Angeles  Sacramento</a:t>
            </a:r>
          </a:p>
          <a:p>
            <a:pPr eaLnBrk="1" fontAlgn="auto" hangingPunct="1">
              <a:spcAft>
                <a:spcPts val="0"/>
              </a:spcAft>
              <a:buFont typeface="Wingdings 2"/>
              <a:buNone/>
              <a:defRPr/>
            </a:pPr>
            <a:endParaRPr lang="en-US" sz="1800" dirty="0"/>
          </a:p>
        </p:txBody>
      </p:sp>
      <p:sp>
        <p:nvSpPr>
          <p:cNvPr id="27651" name="TextBox 4"/>
          <p:cNvSpPr txBox="1">
            <a:spLocks noChangeArrowheads="1"/>
          </p:cNvSpPr>
          <p:nvPr/>
        </p:nvSpPr>
        <p:spPr bwMode="auto">
          <a:xfrm>
            <a:off x="8382000" y="6400921"/>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r" eaLnBrk="1" hangingPunct="1">
              <a:spcBef>
                <a:spcPct val="0"/>
              </a:spcBef>
              <a:buClrTx/>
              <a:buSzTx/>
              <a:buFontTx/>
              <a:buNone/>
            </a:pPr>
            <a:fld id="{A8584788-690F-4EEE-82C6-32F9B9E8D023}" type="slidenum">
              <a:rPr lang="en-US" altLang="en-US" sz="1200">
                <a:solidFill>
                  <a:srgbClr val="000000"/>
                </a:solidFill>
                <a:latin typeface="Arial" charset="0"/>
                <a:cs typeface="Arial" charset="0"/>
              </a:rPr>
              <a:pPr algn="r" eaLnBrk="1" hangingPunct="1">
                <a:spcBef>
                  <a:spcPct val="0"/>
                </a:spcBef>
                <a:buClrTx/>
                <a:buSzTx/>
                <a:buFontTx/>
                <a:buNone/>
              </a:pPr>
              <a:t>1</a:t>
            </a:fld>
            <a:endParaRPr lang="en-US" altLang="en-US" sz="1200">
              <a:solidFill>
                <a:srgbClr val="000000"/>
              </a:solidFill>
              <a:latin typeface="Arial" charset="0"/>
              <a:cs typeface="Arial" charset="0"/>
            </a:endParaRPr>
          </a:p>
        </p:txBody>
      </p:sp>
      <p:pic>
        <p:nvPicPr>
          <p:cNvPr id="276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1"/>
            <a:ext cx="5486400" cy="76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itle 2"/>
          <p:cNvSpPr>
            <a:spLocks noGrp="1"/>
          </p:cNvSpPr>
          <p:nvPr>
            <p:ph type="ctrTitle"/>
          </p:nvPr>
        </p:nvSpPr>
        <p:spPr>
          <a:xfrm>
            <a:off x="655638" y="381000"/>
            <a:ext cx="7772400" cy="1143000"/>
          </a:xfrm>
        </p:spPr>
        <p:txBody>
          <a:bodyPr/>
          <a:lstStyle/>
          <a:p>
            <a:r>
              <a:rPr lang="en-US" altLang="en-US" sz="5400" smtClean="0">
                <a:solidFill>
                  <a:srgbClr val="0070C0"/>
                </a:solidFill>
              </a:rPr>
              <a:t>Proposition 65 Update</a:t>
            </a:r>
          </a:p>
        </p:txBody>
      </p:sp>
      <p:pic>
        <p:nvPicPr>
          <p:cNvPr id="276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4152899"/>
            <a:ext cx="5715001" cy="87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0417" y="5486401"/>
            <a:ext cx="2443163" cy="685800"/>
          </a:xfrm>
          <a:prstGeom prst="rect">
            <a:avLst/>
          </a:prstGeom>
        </p:spPr>
      </p:pic>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97" y="4173354"/>
            <a:ext cx="5715001" cy="87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 y="152400"/>
            <a:ext cx="8839200" cy="914400"/>
          </a:xfrm>
        </p:spPr>
        <p:txBody>
          <a:bodyPr/>
          <a:lstStyle/>
          <a:p>
            <a:r>
              <a:rPr lang="en-US" altLang="en-US" sz="3000" b="1" smtClean="0">
                <a:solidFill>
                  <a:srgbClr val="0070C0"/>
                </a:solidFill>
                <a:latin typeface="Bell MT" pitchFamily="18" charset="0"/>
              </a:rPr>
              <a:t>“Knowingly” means knowledge that the discharge is occurring NOT that it is unlawful</a:t>
            </a:r>
          </a:p>
        </p:txBody>
      </p:sp>
      <p:sp>
        <p:nvSpPr>
          <p:cNvPr id="36867" name="Content Placeholder 2"/>
          <p:cNvSpPr>
            <a:spLocks noGrp="1"/>
          </p:cNvSpPr>
          <p:nvPr>
            <p:ph sz="quarter" idx="1"/>
          </p:nvPr>
        </p:nvSpPr>
        <p:spPr>
          <a:xfrm>
            <a:off x="457200" y="2209800"/>
            <a:ext cx="8229600" cy="3352800"/>
          </a:xfrm>
        </p:spPr>
        <p:txBody>
          <a:bodyPr/>
          <a:lstStyle/>
          <a:p>
            <a:r>
              <a:rPr lang="en-US" altLang="en-US" sz="2800" smtClean="0">
                <a:latin typeface="Bell MT" pitchFamily="18" charset="0"/>
              </a:rPr>
              <a:t>25102(n) “Knowingly” refers only to knowledge of the fact that a discharge of, release of, or exposure to a chemical listed pursuant to Section 25249.8(a) of the Act is occurring.  No knowledge that the discharge, release or exposure is unlawful is required.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solidFill>
                  <a:srgbClr val="0070C0"/>
                </a:solidFill>
              </a:rPr>
              <a:t>Do You Need A Warning</a:t>
            </a:r>
          </a:p>
        </p:txBody>
      </p:sp>
      <p:sp>
        <p:nvSpPr>
          <p:cNvPr id="3789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37892" name="Content Placeholder 3"/>
          <p:cNvSpPr>
            <a:spLocks noGrp="1"/>
          </p:cNvSpPr>
          <p:nvPr>
            <p:ph sz="quarter" idx="1"/>
          </p:nvPr>
        </p:nvSpPr>
        <p:spPr>
          <a:xfrm>
            <a:off x="301625" y="1527175"/>
            <a:ext cx="8504238" cy="4572000"/>
          </a:xfrm>
        </p:spPr>
        <p:txBody>
          <a:bodyPr/>
          <a:lstStyle/>
          <a:p>
            <a:r>
              <a:rPr lang="en-US" altLang="en-US" smtClean="0"/>
              <a:t>How do you know whether you need a warning?</a:t>
            </a:r>
          </a:p>
          <a:p>
            <a:r>
              <a:rPr lang="en-US" altLang="en-US" smtClean="0"/>
              <a:t>Need to know what is in your product</a:t>
            </a:r>
          </a:p>
          <a:p>
            <a:r>
              <a:rPr lang="en-US" altLang="en-US" smtClean="0"/>
              <a:t>Need to know whether under the dosage situation:</a:t>
            </a:r>
          </a:p>
          <a:p>
            <a:pPr lvl="1"/>
            <a:r>
              <a:rPr lang="en-US" altLang="en-US" smtClean="0"/>
              <a:t>You exceed the NOEL or in the case of reproductive effects the MADL.</a:t>
            </a:r>
          </a:p>
          <a:p>
            <a:pPr lvl="1"/>
            <a:r>
              <a:rPr lang="en-US" altLang="en-US" smtClean="0"/>
              <a:t>If there is no MADL or NSRL you need an expert to provide you with that opinion.</a:t>
            </a:r>
          </a:p>
          <a:p>
            <a:pPr lvl="1"/>
            <a:r>
              <a:rPr lang="en-US" altLang="en-US" smtClean="0"/>
              <a:t>What if you are over?</a:t>
            </a:r>
          </a:p>
          <a:p>
            <a:pPr lvl="2"/>
            <a:r>
              <a:rPr lang="en-US" altLang="en-US" smtClean="0"/>
              <a:t>Provide the appropriate warning</a:t>
            </a:r>
          </a:p>
          <a:p>
            <a:pPr lvl="2"/>
            <a:r>
              <a:rPr lang="en-US" altLang="en-US" smtClean="0"/>
              <a:t>Or if you can find out what is causing the levels and reduce them, change or eliminate the ingredients.</a:t>
            </a:r>
          </a:p>
          <a:p>
            <a:pPr lvl="1"/>
            <a:endParaRPr lang="en-US"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152400"/>
            <a:ext cx="8839200" cy="990600"/>
          </a:xfrm>
        </p:spPr>
        <p:txBody>
          <a:bodyPr/>
          <a:lstStyle/>
          <a:p>
            <a:r>
              <a:rPr lang="en-US" altLang="en-US" smtClean="0">
                <a:solidFill>
                  <a:srgbClr val="0070C0"/>
                </a:solidFill>
              </a:rPr>
              <a:t>No Warning Requirement if the Levels are less than the NSRL and NOEL</a:t>
            </a:r>
          </a:p>
        </p:txBody>
      </p:sp>
      <p:sp>
        <p:nvSpPr>
          <p:cNvPr id="3" name="Content Placeholder 2"/>
          <p:cNvSpPr>
            <a:spLocks noGrp="1"/>
          </p:cNvSpPr>
          <p:nvPr>
            <p:ph sz="quarter" idx="1"/>
          </p:nvPr>
        </p:nvSpPr>
        <p:spPr>
          <a:xfrm>
            <a:off x="381000" y="1600200"/>
            <a:ext cx="8504238" cy="4038600"/>
          </a:xfrm>
        </p:spPr>
        <p:txBody>
          <a:bodyPr>
            <a:noAutofit/>
          </a:bodyPr>
          <a:lstStyle/>
          <a:p>
            <a:pPr algn="just">
              <a:defRPr/>
            </a:pPr>
            <a:r>
              <a:rPr lang="en-US" dirty="0"/>
              <a:t>(c)  </a:t>
            </a:r>
            <a:r>
              <a:rPr lang="en-US" sz="1800" dirty="0"/>
              <a:t>An </a:t>
            </a:r>
            <a:r>
              <a:rPr lang="en-US" sz="1800" dirty="0" smtClean="0"/>
              <a:t>exposure which… poses </a:t>
            </a:r>
            <a:r>
              <a:rPr lang="en-US" sz="1800" dirty="0" smtClean="0">
                <a:solidFill>
                  <a:srgbClr val="0070C0"/>
                </a:solidFill>
              </a:rPr>
              <a:t>No Significant Risk [NSRL] </a:t>
            </a:r>
            <a:r>
              <a:rPr lang="en-US" sz="1800" dirty="0" smtClean="0"/>
              <a:t>assuming </a:t>
            </a:r>
            <a:r>
              <a:rPr lang="en-US" sz="1800" dirty="0"/>
              <a:t>lifetime exposure at the level in question for substances known to the state to cause cancer, </a:t>
            </a:r>
            <a:r>
              <a:rPr lang="en-US" sz="1800" dirty="0" smtClean="0"/>
              <a:t>(1 in 100,000 cancer risk)</a:t>
            </a:r>
          </a:p>
          <a:p>
            <a:pPr marL="0" indent="0" algn="just">
              <a:buFont typeface="Wingdings 2" pitchFamily="18" charset="2"/>
              <a:buNone/>
              <a:defRPr/>
            </a:pPr>
            <a:endParaRPr lang="en-US" sz="1800" dirty="0" smtClean="0"/>
          </a:p>
          <a:p>
            <a:pPr algn="just">
              <a:defRPr/>
            </a:pPr>
            <a:r>
              <a:rPr lang="en-US" sz="1800" dirty="0" smtClean="0"/>
              <a:t>and </a:t>
            </a:r>
            <a:r>
              <a:rPr lang="en-US" sz="1800" dirty="0"/>
              <a:t>that the exposure will have </a:t>
            </a:r>
            <a:r>
              <a:rPr lang="en-US" sz="1800" dirty="0" smtClean="0">
                <a:solidFill>
                  <a:srgbClr val="0070C0"/>
                </a:solidFill>
              </a:rPr>
              <a:t>No Observable Effect [NOEL] </a:t>
            </a:r>
            <a:r>
              <a:rPr lang="en-US" sz="1800" dirty="0" smtClean="0"/>
              <a:t>assuming </a:t>
            </a:r>
            <a:r>
              <a:rPr lang="en-US" sz="1800" dirty="0"/>
              <a:t>exposure at one thousand (1000) times the level in question for substances known to the state to cause reproductive </a:t>
            </a:r>
            <a:r>
              <a:rPr lang="en-US" sz="1800" dirty="0" smtClean="0"/>
              <a:t>toxicity….based </a:t>
            </a:r>
            <a:r>
              <a:rPr lang="en-US" sz="1800" dirty="0"/>
              <a:t>on evidence and standards of comparable scientific validity to the evidence and standards which form the scientific basis for the </a:t>
            </a:r>
            <a:r>
              <a:rPr lang="en-US" sz="1800" dirty="0" smtClean="0"/>
              <a:t>listing…The </a:t>
            </a:r>
            <a:r>
              <a:rPr lang="en-US" sz="1800" dirty="0" smtClean="0">
                <a:solidFill>
                  <a:srgbClr val="0070C0"/>
                </a:solidFill>
              </a:rPr>
              <a:t>MADL Max Allowable Dose Level </a:t>
            </a:r>
            <a:r>
              <a:rPr lang="en-US" sz="1800" dirty="0" smtClean="0"/>
              <a:t>is determined from the NOEL.</a:t>
            </a:r>
          </a:p>
          <a:p>
            <a:pPr algn="just">
              <a:defRPr/>
            </a:pPr>
            <a:endParaRPr lang="en-US" sz="1800" dirty="0"/>
          </a:p>
          <a:p>
            <a:pPr algn="just">
              <a:defRPr/>
            </a:pPr>
            <a:r>
              <a:rPr lang="en-US" sz="1800" dirty="0" smtClean="0"/>
              <a:t>In </a:t>
            </a:r>
            <a:r>
              <a:rPr lang="en-US" sz="1800" dirty="0"/>
              <a:t>any action brought to enforce Section 25249.6, the burden of showing that an exposure meets the criteria of this subdivision shall be on the defendant.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152400"/>
            <a:ext cx="8839200" cy="990600"/>
          </a:xfrm>
        </p:spPr>
        <p:txBody>
          <a:bodyPr/>
          <a:lstStyle/>
          <a:p>
            <a:r>
              <a:rPr lang="en-US" altLang="en-US" u="sng" smtClean="0">
                <a:solidFill>
                  <a:srgbClr val="0070C0"/>
                </a:solidFill>
              </a:rPr>
              <a:t>“Scientifically valid testing according to generally accepted principles”</a:t>
            </a:r>
            <a:endParaRPr lang="en-US" altLang="en-US" smtClean="0">
              <a:solidFill>
                <a:srgbClr val="0070C0"/>
              </a:solidFill>
            </a:endParaRPr>
          </a:p>
        </p:txBody>
      </p:sp>
      <p:sp>
        <p:nvSpPr>
          <p:cNvPr id="39939" name="Content Placeholder 2"/>
          <p:cNvSpPr>
            <a:spLocks noGrp="1"/>
          </p:cNvSpPr>
          <p:nvPr>
            <p:ph sz="quarter" idx="1"/>
          </p:nvPr>
        </p:nvSpPr>
        <p:spPr>
          <a:xfrm>
            <a:off x="320675" y="2057400"/>
            <a:ext cx="8502650" cy="4038600"/>
          </a:xfrm>
        </p:spPr>
        <p:txBody>
          <a:bodyPr/>
          <a:lstStyle/>
          <a:p>
            <a:r>
              <a:rPr lang="en-US" altLang="en-US" smtClean="0"/>
              <a:t> </a:t>
            </a:r>
            <a:r>
              <a:rPr lang="en-US" altLang="en-US" sz="3200" smtClean="0"/>
              <a:t>A chemical is known to the state to cause cancer or reproductive toxicity …..if in the opinion of the state's qualified experts </a:t>
            </a:r>
            <a:r>
              <a:rPr lang="en-US" altLang="en-US" sz="3200" smtClean="0">
                <a:solidFill>
                  <a:srgbClr val="0070C0"/>
                </a:solidFill>
              </a:rPr>
              <a:t>it has </a:t>
            </a:r>
            <a:r>
              <a:rPr lang="en-US" altLang="en-US" sz="3200" u="sng" smtClean="0">
                <a:solidFill>
                  <a:srgbClr val="0070C0"/>
                </a:solidFill>
              </a:rPr>
              <a:t>been clearly shown through scientifically valid testing according to generally accepted principles to cause cancer or reproductive toxicity</a:t>
            </a:r>
            <a:r>
              <a:rPr lang="en-US" altLang="en-US" sz="2400" smtClean="0">
                <a:solidFill>
                  <a:srgbClr val="0070C0"/>
                </a:solidFill>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solidFill>
                  <a:srgbClr val="0070C0"/>
                </a:solidFill>
              </a:rPr>
              <a:t>Enforcement</a:t>
            </a:r>
          </a:p>
        </p:txBody>
      </p:sp>
      <p:sp>
        <p:nvSpPr>
          <p:cNvPr id="40963" name="Content Placeholder 2"/>
          <p:cNvSpPr>
            <a:spLocks noGrp="1"/>
          </p:cNvSpPr>
          <p:nvPr>
            <p:ph sz="quarter" idx="1"/>
          </p:nvPr>
        </p:nvSpPr>
        <p:spPr>
          <a:xfrm>
            <a:off x="301625" y="1527175"/>
            <a:ext cx="8504238" cy="4572000"/>
          </a:xfrm>
        </p:spPr>
        <p:txBody>
          <a:bodyPr/>
          <a:lstStyle/>
          <a:p>
            <a:r>
              <a:rPr lang="en-US" altLang="en-US" sz="3600" smtClean="0"/>
              <a:t>Enforcement by the Attorney General</a:t>
            </a:r>
          </a:p>
          <a:p>
            <a:pPr lvl="1"/>
            <a:r>
              <a:rPr lang="en-US" altLang="en-US" sz="3600" smtClean="0"/>
              <a:t>Any district attorney.</a:t>
            </a:r>
          </a:p>
          <a:p>
            <a:pPr lvl="1"/>
            <a:r>
              <a:rPr lang="en-US" altLang="en-US" sz="3600" smtClean="0"/>
              <a:t>Any city attorney for cities whose populations exceed 750,000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solidFill>
                  <a:srgbClr val="0070C0"/>
                </a:solidFill>
              </a:rPr>
              <a:t>Bounty Hunter Provisions</a:t>
            </a:r>
          </a:p>
        </p:txBody>
      </p:sp>
      <p:sp>
        <p:nvSpPr>
          <p:cNvPr id="4198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4" name="Content Placeholder 3"/>
          <p:cNvSpPr>
            <a:spLocks noGrp="1"/>
          </p:cNvSpPr>
          <p:nvPr>
            <p:ph sz="quarter" idx="1"/>
          </p:nvPr>
        </p:nvSpPr>
        <p:spPr>
          <a:xfrm>
            <a:off x="301625" y="1527175"/>
            <a:ext cx="8504238" cy="4572000"/>
          </a:xfrm>
        </p:spPr>
        <p:txBody>
          <a:bodyPr/>
          <a:lstStyle/>
          <a:p>
            <a:pPr>
              <a:defRPr/>
            </a:pPr>
            <a:r>
              <a:rPr lang="en-US" sz="3600" dirty="0" smtClean="0"/>
              <a:t>Of particular interest for manufactures distributors and retailers the </a:t>
            </a:r>
            <a:r>
              <a:rPr lang="en-US" sz="3600" dirty="0"/>
              <a:t>P</a:t>
            </a:r>
            <a:r>
              <a:rPr lang="en-US" sz="3600" dirty="0" smtClean="0"/>
              <a:t>roposition contains </a:t>
            </a:r>
            <a:r>
              <a:rPr lang="en-US" sz="3600" dirty="0"/>
              <a:t>a bounty </a:t>
            </a:r>
            <a:r>
              <a:rPr lang="en-US" sz="3600" dirty="0" smtClean="0"/>
              <a:t>hunter provision </a:t>
            </a:r>
            <a:r>
              <a:rPr lang="en-US" sz="3600" dirty="0"/>
              <a:t>that has made it a fertile area for legitimate </a:t>
            </a:r>
            <a:r>
              <a:rPr lang="en-US" sz="3600" dirty="0" smtClean="0"/>
              <a:t>environmental </a:t>
            </a:r>
            <a:r>
              <a:rPr lang="en-US" sz="3600" dirty="0"/>
              <a:t>interests and less altruistic Plaintiff’s Counsel</a:t>
            </a:r>
            <a:r>
              <a:rPr lang="en-US" sz="2400" b="1" dirty="0"/>
              <a:t>.</a:t>
            </a:r>
          </a:p>
          <a:p>
            <a:pPr marL="0" indent="0">
              <a:buFont typeface="Wingdings 2" pitchFamily="18" charset="2"/>
              <a:buNone/>
              <a:defRPr/>
            </a:pP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19400" y="2667000"/>
            <a:ext cx="3562350" cy="3733800"/>
          </a:xfrm>
        </p:spPr>
        <p:txBody>
          <a:bodyPr/>
          <a:lstStyle/>
          <a:p>
            <a:pPr>
              <a:defRPr/>
            </a:pPr>
            <a:endParaRPr lang="en-US" dirty="0"/>
          </a:p>
        </p:txBody>
      </p:sp>
      <p:sp>
        <p:nvSpPr>
          <p:cNvPr id="43011" name="Title 2"/>
          <p:cNvSpPr>
            <a:spLocks noGrp="1"/>
          </p:cNvSpPr>
          <p:nvPr>
            <p:ph type="ctrTitle"/>
          </p:nvPr>
        </p:nvSpPr>
        <p:spPr>
          <a:xfrm>
            <a:off x="714375" y="-228600"/>
            <a:ext cx="7772400" cy="1752600"/>
          </a:xfrm>
        </p:spPr>
        <p:txBody>
          <a:bodyPr/>
          <a:lstStyle/>
          <a:p>
            <a:r>
              <a:rPr lang="en-US" altLang="en-US" smtClean="0">
                <a:solidFill>
                  <a:srgbClr val="0070C0"/>
                </a:solidFill>
              </a:rPr>
              <a:t>Managing a Sixty Day Notice</a:t>
            </a:r>
          </a:p>
        </p:txBody>
      </p:sp>
      <p:pic>
        <p:nvPicPr>
          <p:cNvPr id="4301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667000"/>
            <a:ext cx="35623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solidFill>
                  <a:srgbClr val="0070C0"/>
                </a:solidFill>
              </a:rPr>
              <a:t>Significant Procedural Aspects of Prop 65</a:t>
            </a:r>
          </a:p>
        </p:txBody>
      </p:sp>
      <p:sp>
        <p:nvSpPr>
          <p:cNvPr id="44035" name="Content Placeholder 2"/>
          <p:cNvSpPr>
            <a:spLocks noGrp="1"/>
          </p:cNvSpPr>
          <p:nvPr>
            <p:ph sz="quarter" idx="1"/>
          </p:nvPr>
        </p:nvSpPr>
        <p:spPr>
          <a:xfrm>
            <a:off x="301625" y="1527175"/>
            <a:ext cx="8504238" cy="4572000"/>
          </a:xfrm>
        </p:spPr>
        <p:txBody>
          <a:bodyPr/>
          <a:lstStyle/>
          <a:p>
            <a:r>
              <a:rPr lang="en-US" altLang="en-US" sz="3200" smtClean="0"/>
              <a:t>Sixty Day Notice</a:t>
            </a:r>
          </a:p>
          <a:p>
            <a:pPr lvl="1"/>
            <a:r>
              <a:rPr lang="en-US" altLang="en-US" sz="3200" smtClean="0">
                <a:solidFill>
                  <a:schemeClr val="tx1"/>
                </a:solidFill>
              </a:rPr>
              <a:t>Certificate of Merit</a:t>
            </a:r>
          </a:p>
          <a:p>
            <a:pPr lvl="1"/>
            <a:r>
              <a:rPr lang="en-US" altLang="en-US" sz="3200" smtClean="0">
                <a:solidFill>
                  <a:schemeClr val="tx1"/>
                </a:solidFill>
              </a:rPr>
              <a:t>Notice to County Prosecutors/State</a:t>
            </a:r>
          </a:p>
          <a:p>
            <a:pPr lvl="1"/>
            <a:r>
              <a:rPr lang="en-US" altLang="en-US" sz="3200" smtClean="0">
                <a:solidFill>
                  <a:schemeClr val="tx1"/>
                </a:solidFill>
              </a:rPr>
              <a:t>Settlement Approval by Court and AG</a:t>
            </a:r>
          </a:p>
          <a:p>
            <a:pPr lvl="1"/>
            <a:endParaRPr lang="en-US" altLang="en-US" smtClean="0">
              <a:solidFill>
                <a:schemeClr val="tx1"/>
              </a:solidFill>
            </a:endParaRPr>
          </a:p>
          <a:p>
            <a:pPr lvl="1">
              <a:buFont typeface="Wingdings" pitchFamily="2" charset="2"/>
              <a:buNone/>
            </a:pP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152521"/>
            <a:ext cx="8534400" cy="758825"/>
          </a:xfrm>
        </p:spPr>
        <p:txBody>
          <a:bodyPr/>
          <a:lstStyle/>
          <a:p>
            <a:r>
              <a:rPr lang="en-US" altLang="en-US" smtClean="0">
                <a:solidFill>
                  <a:srgbClr val="0070C0"/>
                </a:solidFill>
              </a:rPr>
              <a:t>60 Day Notice</a:t>
            </a:r>
          </a:p>
        </p:txBody>
      </p:sp>
      <p:sp>
        <p:nvSpPr>
          <p:cNvPr id="45059" name="Content Placeholder 2"/>
          <p:cNvSpPr>
            <a:spLocks noGrp="1"/>
          </p:cNvSpPr>
          <p:nvPr>
            <p:ph sz="quarter" idx="1"/>
          </p:nvPr>
        </p:nvSpPr>
        <p:spPr>
          <a:xfrm>
            <a:off x="301625" y="1527175"/>
            <a:ext cx="8504238" cy="4572000"/>
          </a:xfrm>
        </p:spPr>
        <p:txBody>
          <a:bodyPr/>
          <a:lstStyle/>
          <a:p>
            <a:r>
              <a:rPr lang="en-US" altLang="en-US" sz="2800" smtClean="0"/>
              <a:t>Sixty Day Notice Provides Government Agencies the opportunity to decide whether to prosecute the case.</a:t>
            </a:r>
          </a:p>
          <a:p>
            <a:endParaRPr lang="en-US" altLang="en-US" sz="2800" smtClean="0"/>
          </a:p>
          <a:p>
            <a:r>
              <a:rPr lang="en-US" altLang="en-US" sz="2800" smtClean="0"/>
              <a:t>The second purpose is to give the defendant an opportunity to cure the violation.</a:t>
            </a:r>
          </a:p>
          <a:p>
            <a:endParaRPr lang="en-US" altLang="en-US" sz="2800" smtClean="0"/>
          </a:p>
          <a:p>
            <a:r>
              <a:rPr lang="en-US" altLang="en-US" sz="2800" smtClean="0"/>
              <a:t>Insufficient content may bar a case from proceeding.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solidFill>
                  <a:srgbClr val="0070C0"/>
                </a:solidFill>
              </a:rPr>
              <a:t>Certificate of Merit is Required</a:t>
            </a:r>
          </a:p>
        </p:txBody>
      </p:sp>
      <p:sp>
        <p:nvSpPr>
          <p:cNvPr id="3" name="Content Placeholder 2"/>
          <p:cNvSpPr>
            <a:spLocks noGrp="1"/>
          </p:cNvSpPr>
          <p:nvPr>
            <p:ph sz="quarter" idx="1"/>
          </p:nvPr>
        </p:nvSpPr>
        <p:spPr>
          <a:xfrm>
            <a:off x="301625" y="1527175"/>
            <a:ext cx="8504238" cy="4572000"/>
          </a:xfrm>
        </p:spPr>
        <p:txBody>
          <a:bodyPr>
            <a:normAutofit fontScale="92500" lnSpcReduction="20000"/>
          </a:bodyPr>
          <a:lstStyle/>
          <a:p>
            <a:pPr>
              <a:defRPr/>
            </a:pPr>
            <a:r>
              <a:rPr lang="en-US" sz="3200" dirty="0" smtClean="0"/>
              <a:t>Expert declaration that the case is meritorious is required.</a:t>
            </a:r>
          </a:p>
          <a:p>
            <a:pPr>
              <a:defRPr/>
            </a:pPr>
            <a:r>
              <a:rPr lang="en-US" sz="3200" dirty="0" smtClean="0"/>
              <a:t>If the court determines after trial that there was no actual or threatened exposure to a listed chemical, the court on motion or Sua Sponte can review the foundation for executing the certificate and issue sanctions</a:t>
            </a:r>
          </a:p>
          <a:p>
            <a:pPr>
              <a:defRPr/>
            </a:pPr>
            <a:r>
              <a:rPr lang="en-US" sz="3200" dirty="0" smtClean="0"/>
              <a:t>On </a:t>
            </a:r>
            <a:r>
              <a:rPr lang="en-US" sz="3200" dirty="0"/>
              <a:t>September 14, 2017, the Legislature amended the certificate of merit provisions and sent </a:t>
            </a:r>
            <a:r>
              <a:rPr lang="en-US" sz="3200" dirty="0">
                <a:hlinkClick r:id="rId2"/>
              </a:rPr>
              <a:t>AB 1583</a:t>
            </a:r>
            <a:r>
              <a:rPr lang="en-US" sz="3200" dirty="0"/>
              <a:t> to Governor Brown for </a:t>
            </a:r>
            <a:r>
              <a:rPr lang="en-US" sz="3200" dirty="0" smtClean="0"/>
              <a:t>signature in October . </a:t>
            </a:r>
            <a:r>
              <a:rPr lang="en-US" sz="3200" dirty="0"/>
              <a:t>AB 1583 </a:t>
            </a:r>
            <a:r>
              <a:rPr lang="en-US" sz="3200" dirty="0" smtClean="0"/>
              <a:t>accomplished </a:t>
            </a:r>
            <a:r>
              <a:rPr lang="en-US" sz="3200" dirty="0"/>
              <a:t>two things:</a:t>
            </a:r>
          </a:p>
          <a:p>
            <a:pPr>
              <a:defRPr/>
            </a:pPr>
            <a:endParaRPr lang="en-US" sz="3200" dirty="0" smtClean="0"/>
          </a:p>
          <a:p>
            <a:pPr marL="0" indent="0">
              <a:buFont typeface="Wingdings 2" pitchFamily="18" charset="2"/>
              <a:buNone/>
              <a:defRPr/>
            </a:pPr>
            <a:endParaRPr lang="en-US" sz="3200" dirty="0" smtClean="0"/>
          </a:p>
          <a:p>
            <a:pPr marL="0" indent="0">
              <a:buFont typeface="Wingdings 2" pitchFamily="18" charset="2"/>
              <a:buNone/>
              <a:defRPr/>
            </a:pP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solidFill>
                  <a:srgbClr val="0070C0"/>
                </a:solidFill>
              </a:rPr>
              <a:t>Proposition 65 Origins</a:t>
            </a:r>
          </a:p>
        </p:txBody>
      </p:sp>
      <p:sp>
        <p:nvSpPr>
          <p:cNvPr id="2867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28676" name="Content Placeholder 3"/>
          <p:cNvSpPr>
            <a:spLocks noGrp="1"/>
          </p:cNvSpPr>
          <p:nvPr>
            <p:ph sz="quarter" idx="1"/>
          </p:nvPr>
        </p:nvSpPr>
        <p:spPr>
          <a:xfrm>
            <a:off x="297045" y="1524000"/>
            <a:ext cx="8504237" cy="4572000"/>
          </a:xfrm>
        </p:spPr>
        <p:txBody>
          <a:bodyPr/>
          <a:lstStyle/>
          <a:p>
            <a:pPr marL="0" indent="0">
              <a:buFont typeface="Wingdings 2" pitchFamily="18" charset="2"/>
              <a:buNone/>
            </a:pPr>
            <a:endParaRPr lang="en-US" altLang="en-US" sz="2000" b="1" smtClean="0"/>
          </a:p>
          <a:p>
            <a:pPr marL="0" indent="0">
              <a:buFont typeface="Wingdings 2" pitchFamily="18" charset="2"/>
              <a:buNone/>
            </a:pPr>
            <a:r>
              <a:rPr lang="en-US" altLang="en-US" sz="2000" b="1" smtClean="0"/>
              <a:t>	Proposition 65 originated as an initiative approved by the people of California in 1986 to require businesses to provide clear and reasonable warning before exposing people to certain chemicals that exceed certain thresholds.</a:t>
            </a:r>
          </a:p>
          <a:p>
            <a:pPr marL="0" indent="0">
              <a:buFont typeface="Wingdings 2" pitchFamily="18" charset="2"/>
              <a:buNone/>
            </a:pPr>
            <a:endParaRPr lang="en-US" altLang="en-US" smtClean="0"/>
          </a:p>
        </p:txBody>
      </p:sp>
      <p:pic>
        <p:nvPicPr>
          <p:cNvPr id="2867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432297"/>
            <a:ext cx="39624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solidFill>
                  <a:srgbClr val="0070C0"/>
                </a:solidFill>
              </a:rPr>
              <a:t>AB 1583  </a:t>
            </a:r>
          </a:p>
        </p:txBody>
      </p:sp>
      <p:sp>
        <p:nvSpPr>
          <p:cNvPr id="47107" name="Content Placeholder 2"/>
          <p:cNvSpPr>
            <a:spLocks noGrp="1"/>
          </p:cNvSpPr>
          <p:nvPr>
            <p:ph sz="quarter" idx="1"/>
          </p:nvPr>
        </p:nvSpPr>
        <p:spPr>
          <a:xfrm>
            <a:off x="301625" y="1527175"/>
            <a:ext cx="8504238" cy="4572000"/>
          </a:xfrm>
        </p:spPr>
        <p:txBody>
          <a:bodyPr/>
          <a:lstStyle/>
          <a:p>
            <a:r>
              <a:rPr lang="en-US" altLang="en-US" sz="2400" smtClean="0"/>
              <a:t>Require the Attorney General to send a letter to the private enforcer and the recipients of the 60-day notice when the Attorney General has reviewed the certificate of merit and determined that there is no merit to an action;</a:t>
            </a:r>
          </a:p>
          <a:p>
            <a:r>
              <a:rPr lang="en-US" altLang="en-US" sz="2400" smtClean="0"/>
              <a:t>Make the basis for the certificate of merit discoverable in litigation, to the extent that the information is relevant to the subject matter of the action and not subject to the attorney-client privilege, the attorney work product privilege, or any other legal privilege.</a:t>
            </a:r>
          </a:p>
          <a:p>
            <a:endParaRPr lang="en-US"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solidFill>
                  <a:srgbClr val="0070C0"/>
                </a:solidFill>
              </a:rPr>
              <a:t>Citizen Suit</a:t>
            </a:r>
          </a:p>
        </p:txBody>
      </p:sp>
      <p:sp>
        <p:nvSpPr>
          <p:cNvPr id="48131" name="Content Placeholder 2"/>
          <p:cNvSpPr>
            <a:spLocks noGrp="1"/>
          </p:cNvSpPr>
          <p:nvPr>
            <p:ph sz="quarter" idx="1"/>
          </p:nvPr>
        </p:nvSpPr>
        <p:spPr>
          <a:xfrm>
            <a:off x="301625" y="1527175"/>
            <a:ext cx="8504238" cy="4572000"/>
          </a:xfrm>
        </p:spPr>
        <p:txBody>
          <a:bodyPr/>
          <a:lstStyle/>
          <a:p>
            <a:r>
              <a:rPr lang="en-US" altLang="en-US" sz="4000" smtClean="0"/>
              <a:t>Under Prop 65 Citizen Plaintiff obtains the right to proceed in the “Public Interest”.</a:t>
            </a:r>
          </a:p>
          <a:p>
            <a:r>
              <a:rPr lang="en-US" altLang="en-US" sz="4000" smtClean="0"/>
              <a:t>It also obtains the right to seek penalties.  75% of which would go to the state and 25% to Plaintiff.</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152400"/>
            <a:ext cx="8839200" cy="914400"/>
          </a:xfrm>
        </p:spPr>
        <p:txBody>
          <a:bodyPr/>
          <a:lstStyle/>
          <a:p>
            <a:r>
              <a:rPr lang="en-US" altLang="en-US" smtClean="0">
                <a:solidFill>
                  <a:srgbClr val="0070C0"/>
                </a:solidFill>
                <a:latin typeface="Bell MT" pitchFamily="18" charset="0"/>
              </a:rPr>
              <a:t>Defenses</a:t>
            </a:r>
            <a:endParaRPr lang="en-US" altLang="en-US" sz="2400" smtClean="0">
              <a:solidFill>
                <a:srgbClr val="0070C0"/>
              </a:solidFill>
              <a:latin typeface="Bell MT" pitchFamily="18" charset="0"/>
            </a:endParaRPr>
          </a:p>
        </p:txBody>
      </p:sp>
      <p:sp>
        <p:nvSpPr>
          <p:cNvPr id="8" name="Content Placeholder 2"/>
          <p:cNvSpPr>
            <a:spLocks noGrp="1"/>
          </p:cNvSpPr>
          <p:nvPr>
            <p:ph sz="quarter" idx="1"/>
          </p:nvPr>
        </p:nvSpPr>
        <p:spPr>
          <a:xfrm>
            <a:off x="381000" y="1646237"/>
            <a:ext cx="8382000" cy="3763963"/>
          </a:xfrm>
        </p:spPr>
        <p:txBody>
          <a:bodyPr>
            <a:noAutofit/>
          </a:bodyPr>
          <a:lstStyle/>
          <a:p>
            <a:pPr marL="457200" indent="-457200">
              <a:buFont typeface="Wingdings 2" pitchFamily="18" charset="2"/>
              <a:buAutoNum type="arabicPeriod"/>
              <a:defRPr/>
            </a:pPr>
            <a:r>
              <a:rPr lang="en-US" sz="4800" dirty="0" smtClean="0"/>
              <a:t>Preemption</a:t>
            </a:r>
          </a:p>
          <a:p>
            <a:pPr marL="457200" indent="-457200">
              <a:buFont typeface="Wingdings 2" pitchFamily="18" charset="2"/>
              <a:buAutoNum type="arabicPeriod"/>
              <a:defRPr/>
            </a:pPr>
            <a:r>
              <a:rPr lang="en-US" sz="4800" dirty="0" smtClean="0"/>
              <a:t>Safe Harbor Levels</a:t>
            </a:r>
          </a:p>
          <a:p>
            <a:pPr marL="457200" indent="-457200">
              <a:buFont typeface="Wingdings 2" pitchFamily="18" charset="2"/>
              <a:buAutoNum type="arabicPeriod"/>
              <a:defRPr/>
            </a:pPr>
            <a:r>
              <a:rPr lang="en-US" sz="4800" dirty="0" smtClean="0"/>
              <a:t>Naturally Occurring (food only)</a:t>
            </a:r>
          </a:p>
          <a:p>
            <a:pPr>
              <a:buFont typeface="Wingdings 2" pitchFamily="18" charset="2"/>
              <a:buNone/>
              <a:defRPr/>
            </a:pPr>
            <a:r>
              <a:rPr lang="en-US" sz="4800" dirty="0" smtClean="0"/>
              <a:t> </a:t>
            </a:r>
            <a:endParaRPr lang="en-US"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solidFill>
                  <a:srgbClr val="0070C0"/>
                </a:solidFill>
              </a:rPr>
              <a:t>Settlement Issues</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a:defRPr/>
            </a:pPr>
            <a:r>
              <a:rPr lang="en-US" dirty="0" smtClean="0"/>
              <a:t>Most cases settle.</a:t>
            </a:r>
          </a:p>
          <a:p>
            <a:pPr lvl="1">
              <a:defRPr/>
            </a:pPr>
            <a:r>
              <a:rPr lang="en-US" dirty="0" smtClean="0"/>
              <a:t>Business Decision</a:t>
            </a:r>
          </a:p>
          <a:p>
            <a:pPr lvl="2">
              <a:defRPr/>
            </a:pPr>
            <a:r>
              <a:rPr lang="en-US" dirty="0" smtClean="0"/>
              <a:t>Litigation Costs vs. Settlement Costs</a:t>
            </a:r>
          </a:p>
          <a:p>
            <a:pPr>
              <a:defRPr/>
            </a:pPr>
            <a:r>
              <a:rPr lang="en-US" dirty="0" smtClean="0"/>
              <a:t>Provisions</a:t>
            </a:r>
          </a:p>
          <a:p>
            <a:pPr lvl="1">
              <a:defRPr/>
            </a:pPr>
            <a:r>
              <a:rPr lang="en-US" dirty="0" smtClean="0"/>
              <a:t>Labeling.</a:t>
            </a:r>
          </a:p>
          <a:p>
            <a:pPr lvl="2">
              <a:defRPr/>
            </a:pPr>
            <a:r>
              <a:rPr lang="en-US" dirty="0" smtClean="0"/>
              <a:t>With food, is this an option?</a:t>
            </a:r>
          </a:p>
          <a:p>
            <a:pPr lvl="2">
              <a:defRPr/>
            </a:pPr>
            <a:r>
              <a:rPr lang="en-US" dirty="0" smtClean="0"/>
              <a:t>Usually of Existing Inventory </a:t>
            </a:r>
          </a:p>
          <a:p>
            <a:pPr>
              <a:defRPr/>
            </a:pPr>
            <a:r>
              <a:rPr lang="en-US" dirty="0" smtClean="0"/>
              <a:t>Reformulation</a:t>
            </a:r>
          </a:p>
          <a:p>
            <a:pPr>
              <a:defRPr/>
            </a:pPr>
            <a:r>
              <a:rPr lang="en-US" dirty="0" smtClean="0"/>
              <a:t>Out of Court Settlements</a:t>
            </a:r>
          </a:p>
          <a:p>
            <a:pPr lvl="1">
              <a:defRPr/>
            </a:pPr>
            <a:r>
              <a:rPr lang="en-US" smtClean="0"/>
              <a:t>Res Judicata</a:t>
            </a:r>
            <a:endParaRPr lang="en-US" dirty="0" smtClean="0"/>
          </a:p>
          <a:p>
            <a:pPr>
              <a:defRPr/>
            </a:pPr>
            <a:r>
              <a:rPr lang="en-US" dirty="0" smtClean="0"/>
              <a:t>Scope of Releases</a:t>
            </a:r>
          </a:p>
          <a:p>
            <a:pPr lvl="1">
              <a:defRPr/>
            </a:pPr>
            <a:r>
              <a:rPr lang="en-US" dirty="0" smtClean="0"/>
              <a:t>Attorney General Letter regarding Settlement in the Public Interest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Defenses:  Safe Harbor Intake Levels</a:t>
            </a:r>
            <a:endParaRPr lang="en-US" dirty="0"/>
          </a:p>
        </p:txBody>
      </p:sp>
      <p:sp>
        <p:nvSpPr>
          <p:cNvPr id="51203" name="Content Placeholder 2"/>
          <p:cNvSpPr>
            <a:spLocks noGrp="1"/>
          </p:cNvSpPr>
          <p:nvPr>
            <p:ph sz="quarter" idx="1"/>
          </p:nvPr>
        </p:nvSpPr>
        <p:spPr>
          <a:xfrm>
            <a:off x="301625" y="1527175"/>
            <a:ext cx="8504238" cy="4572000"/>
          </a:xfrm>
        </p:spPr>
        <p:txBody>
          <a:bodyPr/>
          <a:lstStyle/>
          <a:p>
            <a:r>
              <a:rPr lang="en-US" altLang="en-US" smtClean="0">
                <a:latin typeface="Bell MT" pitchFamily="18" charset="0"/>
              </a:rPr>
              <a:t>Acrylamide:  20 µg / day</a:t>
            </a:r>
          </a:p>
          <a:p>
            <a:r>
              <a:rPr lang="en-US" altLang="en-US" smtClean="0">
                <a:latin typeface="Bell MT" pitchFamily="18" charset="0"/>
              </a:rPr>
              <a:t>Cadmium:  4.1 µg / day</a:t>
            </a:r>
          </a:p>
          <a:p>
            <a:r>
              <a:rPr lang="en-US" altLang="en-US" smtClean="0">
                <a:latin typeface="Bell MT" pitchFamily="18" charset="0"/>
              </a:rPr>
              <a:t>Lead:  0.5 µg / day</a:t>
            </a:r>
          </a:p>
          <a:p>
            <a:r>
              <a:rPr lang="en-US" altLang="en-US" smtClean="0">
                <a:latin typeface="Bell MT" pitchFamily="18" charset="0"/>
              </a:rPr>
              <a:t>Ethylene oxide:  2 µg / day</a:t>
            </a:r>
          </a:p>
          <a:p>
            <a:r>
              <a:rPr lang="en-US" altLang="en-US" smtClean="0">
                <a:latin typeface="Bell MT" pitchFamily="18" charset="0"/>
              </a:rPr>
              <a:t>Formaldehyde:  40 µg / day</a:t>
            </a:r>
          </a:p>
          <a:p>
            <a:r>
              <a:rPr lang="en-US" altLang="en-US" smtClean="0">
                <a:latin typeface="Bell MT" pitchFamily="18" charset="0"/>
              </a:rPr>
              <a:t>4-Methylimidazole (4-MEI): 29 µg / day [effective Feb. 8, 2012]</a:t>
            </a:r>
          </a:p>
          <a:p>
            <a:r>
              <a:rPr lang="en-US" altLang="en-US" smtClean="0">
                <a:latin typeface="Bell MT" pitchFamily="18" charset="0"/>
              </a:rPr>
              <a:t>More: http://oehha.ca.gov/prop65/getNSRLs.html</a:t>
            </a:r>
          </a:p>
          <a:p>
            <a:pPr>
              <a:buFont typeface="Wingdings 2" pitchFamily="18" charset="2"/>
              <a:buNone/>
            </a:pPr>
            <a:r>
              <a:rPr lang="en-US" altLang="en-US" smtClean="0">
                <a:latin typeface="Bell MT" pitchFamily="18"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 Do You Determine the Threshold </a:t>
            </a:r>
            <a:endParaRPr lang="en-US" dirty="0"/>
          </a:p>
        </p:txBody>
      </p:sp>
      <p:sp>
        <p:nvSpPr>
          <p:cNvPr id="52227" name="Content Placeholder 2"/>
          <p:cNvSpPr>
            <a:spLocks noGrp="1"/>
          </p:cNvSpPr>
          <p:nvPr>
            <p:ph sz="quarter" idx="1"/>
          </p:nvPr>
        </p:nvSpPr>
        <p:spPr>
          <a:xfrm>
            <a:off x="301625" y="1527175"/>
            <a:ext cx="8504238" cy="4572000"/>
          </a:xfrm>
        </p:spPr>
        <p:txBody>
          <a:bodyPr/>
          <a:lstStyle/>
          <a:p>
            <a:r>
              <a:rPr lang="en-US" altLang="en-US" sz="2400" smtClean="0"/>
              <a:t>Hire an expert</a:t>
            </a:r>
          </a:p>
          <a:p>
            <a:r>
              <a:rPr lang="en-US" altLang="en-US" sz="2400" smtClean="0"/>
              <a:t>Quantification of the chemical concentration of a listed chemical for the exposure in question (level in question);</a:t>
            </a:r>
          </a:p>
          <a:p>
            <a:r>
              <a:rPr lang="en-US" altLang="en-US" sz="2400" smtClean="0"/>
              <a:t>Multiply the level in question by the reasonably anticipated rate of an exposure for an individual to the food;</a:t>
            </a:r>
          </a:p>
          <a:p>
            <a:r>
              <a:rPr lang="en-US" altLang="en-US" sz="2400" smtClean="0"/>
              <a:t>The rate of exposure must be based on the pattern and duration of exposure that is relevant to the reproductive or carcinogenic effect which formed the basis for listing the chemical as covering reproductive toxicity.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Many “Safe Harbor” Numbers are set by Settlement</a:t>
            </a:r>
            <a:endParaRPr lang="en-US" dirty="0"/>
          </a:p>
        </p:txBody>
      </p:sp>
      <p:sp>
        <p:nvSpPr>
          <p:cNvPr id="5325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53252" name="Content Placeholder 3"/>
          <p:cNvSpPr>
            <a:spLocks noGrp="1"/>
          </p:cNvSpPr>
          <p:nvPr>
            <p:ph sz="quarter" idx="1"/>
          </p:nvPr>
        </p:nvSpPr>
        <p:spPr>
          <a:xfrm>
            <a:off x="301625" y="1527175"/>
            <a:ext cx="8504238" cy="4572000"/>
          </a:xfrm>
        </p:spPr>
        <p:txBody>
          <a:bodyPr/>
          <a:lstStyle/>
          <a:p>
            <a:r>
              <a:rPr lang="en-US" altLang="en-US" sz="2800" smtClean="0"/>
              <a:t>As indicated because of the way consent judgment are negotiated among parties and then court approved many safe harbor numbers are set by litigants and their experts as opposed to the government. This can be frustrating to parties that did not participate in the process but are now burdened with a particular threshold</a:t>
            </a:r>
            <a:r>
              <a:rPr lang="en-US" altLang="en-US" smtClean="0"/>
              <a:t>.</a:t>
            </a:r>
          </a:p>
          <a:p>
            <a:r>
              <a:rPr lang="en-US" altLang="en-US" sz="2800" smtClean="0"/>
              <a:t>May be difficult to find because they are buried in old judgments</a:t>
            </a:r>
            <a:r>
              <a:rPr lang="en-US" altLang="en-US" sz="2800" b="1"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defRPr/>
            </a:pPr>
            <a:endParaRPr lang="en-US" dirty="0"/>
          </a:p>
        </p:txBody>
      </p:sp>
      <p:sp>
        <p:nvSpPr>
          <p:cNvPr id="54275" name="Title 2"/>
          <p:cNvSpPr>
            <a:spLocks noGrp="1"/>
          </p:cNvSpPr>
          <p:nvPr>
            <p:ph type="ctrTitle"/>
          </p:nvPr>
        </p:nvSpPr>
        <p:spPr/>
        <p:txBody>
          <a:bodyPr/>
          <a:lstStyle/>
          <a:p>
            <a:r>
              <a:rPr lang="en-US" altLang="en-US" smtClean="0">
                <a:solidFill>
                  <a:srgbClr val="0070C0"/>
                </a:solidFill>
              </a:rPr>
              <a:t>Warning Requirements</a:t>
            </a:r>
          </a:p>
        </p:txBody>
      </p:sp>
      <p:pic>
        <p:nvPicPr>
          <p:cNvPr id="542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09876"/>
            <a:ext cx="640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solidFill>
                  <a:srgbClr val="0070C0"/>
                </a:solidFill>
              </a:rPr>
              <a:t>Clear and Reasonable </a:t>
            </a:r>
          </a:p>
        </p:txBody>
      </p:sp>
      <p:sp>
        <p:nvSpPr>
          <p:cNvPr id="55299" name="Content Placeholder 2"/>
          <p:cNvSpPr>
            <a:spLocks noGrp="1"/>
          </p:cNvSpPr>
          <p:nvPr>
            <p:ph sz="quarter" idx="1"/>
          </p:nvPr>
        </p:nvSpPr>
        <p:spPr>
          <a:xfrm>
            <a:off x="301625" y="1527175"/>
            <a:ext cx="8504238" cy="4572000"/>
          </a:xfrm>
        </p:spPr>
        <p:txBody>
          <a:bodyPr/>
          <a:lstStyle/>
          <a:p>
            <a:r>
              <a:rPr lang="en-US" altLang="en-US" sz="2400" smtClean="0"/>
              <a:t>A warning is considered “clear and reasonable” within the meaning of Section   25249.6 of the Act if it complies with all of the applicable requirements of the article. </a:t>
            </a:r>
          </a:p>
          <a:p>
            <a:r>
              <a:rPr lang="en-US" altLang="en-US" sz="2400" smtClean="0"/>
              <a:t>The text of a warning must include the </a:t>
            </a:r>
            <a:r>
              <a:rPr lang="en-US" altLang="en-US" sz="2400" smtClean="0">
                <a:solidFill>
                  <a:srgbClr val="0070C0"/>
                </a:solidFill>
              </a:rPr>
              <a:t>name(s) of the listed chemicals</a:t>
            </a:r>
            <a:r>
              <a:rPr lang="en-US" altLang="en-US" sz="2400" smtClean="0"/>
              <a:t> in the consumer product or affected area for which the warning is provided.  If a warning for more than one endpoint is required, the name of all the chemicals for each endpoint must be included in the warning. The exception is where a listed chemical is known to cause both cancer and reproductive toxicity and this information has been included in the warning</a:t>
            </a:r>
            <a:r>
              <a:rPr lang="en-US" altLang="en-US" smtClean="0"/>
              <a:t>. </a:t>
            </a:r>
          </a:p>
          <a:p>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solidFill>
                  <a:srgbClr val="0070C0"/>
                </a:solidFill>
              </a:rPr>
              <a:t>Safe Harbor Warnings</a:t>
            </a:r>
          </a:p>
        </p:txBody>
      </p:sp>
      <p:sp>
        <p:nvSpPr>
          <p:cNvPr id="5632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56324" name="Content Placeholder 3"/>
          <p:cNvSpPr>
            <a:spLocks noGrp="1"/>
          </p:cNvSpPr>
          <p:nvPr>
            <p:ph sz="quarter" idx="1"/>
          </p:nvPr>
        </p:nvSpPr>
        <p:spPr>
          <a:xfrm>
            <a:off x="301625" y="1527175"/>
            <a:ext cx="8504238" cy="4572000"/>
          </a:xfrm>
        </p:spPr>
        <p:txBody>
          <a:bodyPr/>
          <a:lstStyle/>
          <a:p>
            <a:r>
              <a:rPr lang="en-US" altLang="en-US" sz="2800" smtClean="0"/>
              <a:t>In order to avoid confusion the OEHHA issued regulations that include the so-called safe harbor warnings that if used are presumptively sufficient.</a:t>
            </a:r>
          </a:p>
          <a:p>
            <a:endParaRPr lang="en-US" altLang="en-US" sz="2800" smtClean="0"/>
          </a:p>
          <a:p>
            <a:r>
              <a:rPr lang="en-US" altLang="en-US" sz="2800" smtClean="0"/>
              <a:t>Implicit Safe Harbor Language (and safe harbor exposure levels ) are also created by the language used in consent decrees.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152400"/>
            <a:ext cx="8839200" cy="990600"/>
          </a:xfrm>
        </p:spPr>
        <p:txBody>
          <a:bodyPr/>
          <a:lstStyle/>
          <a:p>
            <a:r>
              <a:rPr lang="en-US" altLang="en-US" smtClean="0">
                <a:solidFill>
                  <a:srgbClr val="0070C0"/>
                </a:solidFill>
              </a:rPr>
              <a:t>The Operative Language </a:t>
            </a:r>
            <a:endParaRPr lang="en-US" altLang="en-US" sz="3000" b="1" smtClean="0">
              <a:solidFill>
                <a:srgbClr val="0070C0"/>
              </a:solidFill>
              <a:latin typeface="Bell MT" pitchFamily="18" charset="0"/>
            </a:endParaRPr>
          </a:p>
        </p:txBody>
      </p:sp>
      <p:sp>
        <p:nvSpPr>
          <p:cNvPr id="3" name="Content Placeholder 2"/>
          <p:cNvSpPr>
            <a:spLocks noGrp="1"/>
          </p:cNvSpPr>
          <p:nvPr>
            <p:ph sz="quarter" idx="1"/>
          </p:nvPr>
        </p:nvSpPr>
        <p:spPr>
          <a:xfrm>
            <a:off x="381000" y="2057400"/>
            <a:ext cx="8229600" cy="3505200"/>
          </a:xfrm>
        </p:spPr>
        <p:txBody>
          <a:bodyPr>
            <a:normAutofit lnSpcReduction="10000"/>
          </a:bodyPr>
          <a:lstStyle/>
          <a:p>
            <a:pPr>
              <a:defRPr/>
            </a:pPr>
            <a:r>
              <a:rPr lang="en-US" dirty="0" smtClean="0"/>
              <a:t>Section 25249.6  California </a:t>
            </a:r>
            <a:r>
              <a:rPr lang="en-US" dirty="0"/>
              <a:t>Health and </a:t>
            </a:r>
            <a:r>
              <a:rPr lang="en-US" dirty="0" smtClean="0"/>
              <a:t>Safety:</a:t>
            </a:r>
          </a:p>
          <a:p>
            <a:pPr>
              <a:defRPr/>
            </a:pPr>
            <a:r>
              <a:rPr lang="en-US" sz="2800" b="1" dirty="0" smtClean="0">
                <a:solidFill>
                  <a:srgbClr val="0070C0"/>
                </a:solidFill>
              </a:rPr>
              <a:t>No person </a:t>
            </a:r>
            <a:r>
              <a:rPr lang="en-US" sz="2800" b="1" u="sng" dirty="0" smtClean="0">
                <a:solidFill>
                  <a:srgbClr val="0070C0"/>
                </a:solidFill>
              </a:rPr>
              <a:t>in the course of doing business shall knowingly and intentionally expose any individual to a chemical known to the state to cause cancer or reproductive toxicity without first giving clear and reasonable warning </a:t>
            </a:r>
            <a:r>
              <a:rPr lang="en-US" sz="2800" b="1" dirty="0" smtClean="0">
                <a:solidFill>
                  <a:srgbClr val="0070C0"/>
                </a:solidFill>
              </a:rPr>
              <a:t>to such individual. Except as provided in Section 25249.10</a:t>
            </a:r>
            <a:r>
              <a:rPr lang="en-US" sz="2000" b="1" dirty="0" smtClean="0">
                <a:solidFill>
                  <a:srgbClr val="0070C0"/>
                </a:solidFill>
              </a:rPr>
              <a:t>.</a:t>
            </a:r>
            <a:endParaRPr lang="en-US" sz="2000" b="1" dirty="0">
              <a:solidFill>
                <a:srgbClr val="0070C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1066800"/>
          </a:xfrm>
        </p:spPr>
        <p:txBody>
          <a:bodyPr>
            <a:normAutofit fontScale="90000"/>
          </a:bodyPr>
          <a:lstStyle/>
          <a:p>
            <a:pPr>
              <a:defRPr/>
            </a:pPr>
            <a:r>
              <a:rPr lang="en-US" dirty="0" smtClean="0">
                <a:solidFill>
                  <a:srgbClr val="0070C0"/>
                </a:solidFill>
              </a:rPr>
              <a:t>Despite the Safe Harbor </a:t>
            </a:r>
            <a:br>
              <a:rPr lang="en-US" dirty="0" smtClean="0">
                <a:solidFill>
                  <a:srgbClr val="0070C0"/>
                </a:solidFill>
              </a:rPr>
            </a:br>
            <a:r>
              <a:rPr lang="en-US" dirty="0" smtClean="0">
                <a:solidFill>
                  <a:srgbClr val="0070C0"/>
                </a:solidFill>
              </a:rPr>
              <a:t>Other Warnings are allowed</a:t>
            </a:r>
            <a:endParaRPr lang="en-US" dirty="0">
              <a:solidFill>
                <a:srgbClr val="0070C0"/>
              </a:solidFill>
            </a:endParaRPr>
          </a:p>
        </p:txBody>
      </p:sp>
      <p:sp>
        <p:nvSpPr>
          <p:cNvPr id="5734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57348" name="Content Placeholder 3"/>
          <p:cNvSpPr>
            <a:spLocks noGrp="1"/>
          </p:cNvSpPr>
          <p:nvPr>
            <p:ph sz="quarter" idx="1"/>
          </p:nvPr>
        </p:nvSpPr>
        <p:spPr>
          <a:xfrm>
            <a:off x="301625" y="1527175"/>
            <a:ext cx="8504238" cy="4572000"/>
          </a:xfrm>
        </p:spPr>
        <p:txBody>
          <a:bodyPr/>
          <a:lstStyle/>
          <a:p>
            <a:pPr marL="273050" lvl="1">
              <a:buClr>
                <a:srgbClr val="FF0000"/>
              </a:buClr>
              <a:buSzPct val="85000"/>
              <a:buFont typeface="Wingdings 2" pitchFamily="18" charset="2"/>
              <a:buChar char=""/>
            </a:pPr>
            <a:r>
              <a:rPr lang="en-US" altLang="en-US" sz="3200" smtClean="0"/>
              <a:t>Nothing in this section shall be construed to preclude a person from providing warnings other than those specified in this article that satisfy the requirements of this article, or to require that warnings be provided separately to each exposed individual</a:t>
            </a:r>
            <a:r>
              <a:rPr lang="en-US" altLang="en-US" sz="2400" smtClean="0"/>
              <a:t>.</a:t>
            </a:r>
          </a:p>
          <a:p>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81000" y="228721"/>
            <a:ext cx="8534400" cy="758825"/>
          </a:xfrm>
        </p:spPr>
        <p:txBody>
          <a:bodyPr/>
          <a:lstStyle/>
          <a:p>
            <a:r>
              <a:rPr lang="en-US" altLang="en-US" smtClean="0">
                <a:solidFill>
                  <a:srgbClr val="0070C0"/>
                </a:solidFill>
              </a:rPr>
              <a:t>Summary Of New Regulations</a:t>
            </a:r>
          </a:p>
        </p:txBody>
      </p:sp>
      <p:sp>
        <p:nvSpPr>
          <p:cNvPr id="58371" name="Content Placeholder 2"/>
          <p:cNvSpPr>
            <a:spLocks noGrp="1"/>
          </p:cNvSpPr>
          <p:nvPr>
            <p:ph idx="1"/>
          </p:nvPr>
        </p:nvSpPr>
        <p:spPr>
          <a:xfrm>
            <a:off x="301625" y="1527175"/>
            <a:ext cx="8504238" cy="4572000"/>
          </a:xfrm>
        </p:spPr>
        <p:txBody>
          <a:bodyPr/>
          <a:lstStyle/>
          <a:p>
            <a:r>
              <a:rPr lang="en-US" altLang="en-US" sz="2800" smtClean="0"/>
              <a:t>In summary, there is new safe harbor language, a new website for consumers, and attempts to clarify liability as between manufacturers and retailers. </a:t>
            </a:r>
          </a:p>
          <a:p>
            <a:r>
              <a:rPr lang="en-US" altLang="en-US" sz="2800" smtClean="0"/>
              <a:t>The new regulations go into effect on August 30, 2018, new labels can however be used before that time. </a:t>
            </a:r>
          </a:p>
          <a:p>
            <a:r>
              <a:rPr lang="en-US" altLang="en-US" sz="2800" smtClean="0"/>
              <a:t>The language required by Consent Judgments is considered within safe harbor.</a:t>
            </a:r>
            <a:r>
              <a:rPr lang="en-US" altLang="en-US" sz="200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solidFill>
                  <a:srgbClr val="0070C0"/>
                </a:solidFill>
              </a:rPr>
              <a:t>New Regulations Continued</a:t>
            </a:r>
          </a:p>
        </p:txBody>
      </p:sp>
      <p:sp>
        <p:nvSpPr>
          <p:cNvPr id="59395" name="Content Placeholder 2"/>
          <p:cNvSpPr>
            <a:spLocks noGrp="1"/>
          </p:cNvSpPr>
          <p:nvPr>
            <p:ph sz="quarter" idx="1"/>
          </p:nvPr>
        </p:nvSpPr>
        <p:spPr>
          <a:xfrm>
            <a:off x="304800" y="1676400"/>
            <a:ext cx="8504238" cy="4267200"/>
          </a:xfrm>
        </p:spPr>
        <p:txBody>
          <a:bodyPr/>
          <a:lstStyle/>
          <a:p>
            <a:r>
              <a:rPr lang="en-US" altLang="en-US" sz="2400" smtClean="0"/>
              <a:t>The new labels contain language that requires the identification of at least one of the Proposition 65 chemicals in the product. The language for each of the types of warnings (i.e. environmental vs. product) has changed.</a:t>
            </a:r>
          </a:p>
          <a:p>
            <a:r>
              <a:rPr lang="en-US" altLang="en-US" sz="2400" smtClean="0"/>
              <a:t>The emphasis is for liability to the manufacturer; along with additional duties toward vendors.</a:t>
            </a:r>
          </a:p>
          <a:p>
            <a:r>
              <a:rPr lang="en-US" altLang="en-US" sz="2400" smtClean="0"/>
              <a:t>There is new web Proposition 65 site sponsored by OEHHA.</a:t>
            </a:r>
          </a:p>
          <a:p>
            <a:r>
              <a:rPr lang="en-US" altLang="en-US" sz="2400" smtClean="0"/>
              <a:t>There are new symbols required on the safe harbor labels</a:t>
            </a:r>
            <a:r>
              <a:rPr lang="en-US" altLang="en-US" sz="2800" smtClean="0"/>
              <a:t>.</a:t>
            </a:r>
          </a:p>
          <a:p>
            <a:endParaRPr lang="en-US" alt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solidFill>
                  <a:srgbClr val="0070C0"/>
                </a:solidFill>
              </a:rPr>
              <a:t>Manufacturers/Retailers’  Responsibility</a:t>
            </a:r>
          </a:p>
        </p:txBody>
      </p:sp>
      <p:sp>
        <p:nvSpPr>
          <p:cNvPr id="3" name="Content Placeholder 2"/>
          <p:cNvSpPr>
            <a:spLocks noGrp="1"/>
          </p:cNvSpPr>
          <p:nvPr>
            <p:ph idx="1"/>
          </p:nvPr>
        </p:nvSpPr>
        <p:spPr>
          <a:xfrm>
            <a:off x="301625" y="1527175"/>
            <a:ext cx="8504238" cy="4572000"/>
          </a:xfrm>
        </p:spPr>
        <p:txBody>
          <a:bodyPr>
            <a:normAutofit fontScale="92500" lnSpcReduction="20000"/>
          </a:bodyPr>
          <a:lstStyle/>
          <a:p>
            <a:pPr>
              <a:defRPr/>
            </a:pPr>
            <a:endParaRPr lang="en-US" dirty="0"/>
          </a:p>
          <a:p>
            <a:pPr>
              <a:defRPr/>
            </a:pPr>
            <a:r>
              <a:rPr lang="en-US" dirty="0"/>
              <a:t>Manufacturer/Retail Seller Responsibilities</a:t>
            </a:r>
          </a:p>
          <a:p>
            <a:pPr>
              <a:defRPr/>
            </a:pPr>
            <a:r>
              <a:rPr lang="en-US" dirty="0"/>
              <a:t>Product manufacturers have primary responsibility for warning.</a:t>
            </a:r>
          </a:p>
          <a:p>
            <a:pPr lvl="1">
              <a:defRPr/>
            </a:pPr>
            <a:r>
              <a:rPr lang="en-US" dirty="0"/>
              <a:t>Manufacturer can label product </a:t>
            </a:r>
            <a:r>
              <a:rPr lang="en-US" i="1" dirty="0" smtClean="0"/>
              <a:t>or p</a:t>
            </a:r>
            <a:r>
              <a:rPr lang="en-US" dirty="0" smtClean="0"/>
              <a:t>rovide </a:t>
            </a:r>
            <a:r>
              <a:rPr lang="en-US" dirty="0"/>
              <a:t>notice to distributor/importer/retail seller that a product may cause an exposure to a listed chemical.</a:t>
            </a:r>
          </a:p>
          <a:p>
            <a:pPr lvl="1">
              <a:defRPr/>
            </a:pPr>
            <a:r>
              <a:rPr lang="en-US" dirty="0" smtClean="0"/>
              <a:t>Provide </a:t>
            </a:r>
            <a:r>
              <a:rPr lang="en-US" dirty="0"/>
              <a:t>warning signs, materials (unless they make other arrangements via contract). </a:t>
            </a:r>
          </a:p>
          <a:p>
            <a:pPr lvl="1">
              <a:defRPr/>
            </a:pPr>
            <a:r>
              <a:rPr lang="en-US" dirty="0" smtClean="0"/>
              <a:t>Retail </a:t>
            </a:r>
            <a:r>
              <a:rPr lang="en-US" dirty="0"/>
              <a:t>sellers confirm receipt of notice </a:t>
            </a:r>
          </a:p>
          <a:p>
            <a:pPr lvl="1">
              <a:defRPr/>
            </a:pPr>
            <a:r>
              <a:rPr lang="en-US" dirty="0"/>
              <a:t>A</a:t>
            </a:r>
            <a:r>
              <a:rPr lang="en-US" dirty="0" smtClean="0"/>
              <a:t>ct </a:t>
            </a:r>
            <a:r>
              <a:rPr lang="en-US" dirty="0"/>
              <a:t>as “pass-through” for warning </a:t>
            </a:r>
          </a:p>
          <a:p>
            <a:pPr lvl="1">
              <a:defRPr/>
            </a:pPr>
            <a:endParaRPr lang="en-US" dirty="0"/>
          </a:p>
          <a:p>
            <a:pPr>
              <a:defRPr/>
            </a:pPr>
            <a:r>
              <a:rPr lang="en-US" dirty="0"/>
              <a:t>Provide non-English language warnings in certain situations. </a:t>
            </a:r>
          </a:p>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solidFill>
                  <a:srgbClr val="0070C0"/>
                </a:solidFill>
              </a:rPr>
              <a:t>Recent Changes to Warning Requirements</a:t>
            </a:r>
          </a:p>
        </p:txBody>
      </p:sp>
      <p:sp>
        <p:nvSpPr>
          <p:cNvPr id="3" name="Content Placeholder 2"/>
          <p:cNvSpPr>
            <a:spLocks noGrp="1"/>
          </p:cNvSpPr>
          <p:nvPr>
            <p:ph idx="1"/>
          </p:nvPr>
        </p:nvSpPr>
        <p:spPr>
          <a:xfrm>
            <a:off x="301625" y="1527175"/>
            <a:ext cx="8504238" cy="4572000"/>
          </a:xfrm>
        </p:spPr>
        <p:txBody>
          <a:bodyPr>
            <a:normAutofit fontScale="55000" lnSpcReduction="20000"/>
          </a:bodyPr>
          <a:lstStyle/>
          <a:p>
            <a:pPr>
              <a:defRPr/>
            </a:pPr>
            <a:endParaRPr lang="en-US" dirty="0"/>
          </a:p>
          <a:p>
            <a:pPr>
              <a:defRPr/>
            </a:pPr>
            <a:r>
              <a:rPr lang="en-US" sz="4500" dirty="0"/>
              <a:t>Overview</a:t>
            </a:r>
          </a:p>
          <a:p>
            <a:pPr>
              <a:defRPr/>
            </a:pPr>
            <a:r>
              <a:rPr lang="en-US" sz="4500" dirty="0"/>
              <a:t>Clarifies responsibilities to provide warnings</a:t>
            </a:r>
          </a:p>
          <a:p>
            <a:pPr lvl="1">
              <a:defRPr/>
            </a:pPr>
            <a:r>
              <a:rPr lang="en-US" sz="4500" dirty="0"/>
              <a:t>Retains “safe harbor” approach for warnings to provide flexibility for </a:t>
            </a:r>
            <a:r>
              <a:rPr lang="en-US" sz="4500" dirty="0" smtClean="0"/>
              <a:t>businesses. Includes </a:t>
            </a:r>
            <a:r>
              <a:rPr lang="en-US" sz="4500" dirty="0"/>
              <a:t>changes to warning methods and content</a:t>
            </a:r>
          </a:p>
          <a:p>
            <a:pPr lvl="1">
              <a:defRPr/>
            </a:pPr>
            <a:r>
              <a:rPr lang="en-US" sz="4500" dirty="0" smtClean="0"/>
              <a:t>Provides </a:t>
            </a:r>
            <a:r>
              <a:rPr lang="en-US" sz="4500" dirty="0"/>
              <a:t>for more specificity and clarity in warnings</a:t>
            </a:r>
          </a:p>
          <a:p>
            <a:pPr lvl="1">
              <a:defRPr/>
            </a:pPr>
            <a:r>
              <a:rPr lang="en-US" sz="4500" dirty="0" smtClean="0"/>
              <a:t>Added </a:t>
            </a:r>
            <a:r>
              <a:rPr lang="en-US" sz="4500" dirty="0"/>
              <a:t>“tailored” warnings for specific kinds of </a:t>
            </a:r>
            <a:r>
              <a:rPr lang="en-US" sz="4500" dirty="0" smtClean="0"/>
              <a:t>exposure. </a:t>
            </a:r>
          </a:p>
          <a:p>
            <a:pPr lvl="2">
              <a:defRPr/>
            </a:pPr>
            <a:r>
              <a:rPr lang="en-US" sz="4500" dirty="0" smtClean="0"/>
              <a:t>Examples</a:t>
            </a:r>
            <a:r>
              <a:rPr lang="en-US" sz="4500" dirty="0"/>
              <a:t>: dental care, furniture, diesel engines, automobiles, recreational vessels, amusement parks. </a:t>
            </a:r>
          </a:p>
          <a:p>
            <a:pPr lvl="1">
              <a:defRPr/>
            </a:pPr>
            <a:endParaRPr lang="en-US" sz="2600" dirty="0"/>
          </a:p>
          <a:p>
            <a:pPr>
              <a:defRPr/>
            </a:pPr>
            <a:endParaRPr lang="en-US" dirty="0"/>
          </a:p>
          <a:p>
            <a:pPr marL="0" indent="0">
              <a:buFont typeface="Wingdings 2" pitchFamily="18" charset="2"/>
              <a:buNone/>
              <a:defRPr/>
            </a:pPr>
            <a:r>
              <a:rPr lang="en-US" dirty="0" smtClean="0"/>
              <a:t>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solidFill>
                  <a:srgbClr val="0070C0"/>
                </a:solidFill>
              </a:rPr>
              <a:t>Consumer/Environmental Exposures</a:t>
            </a:r>
          </a:p>
        </p:txBody>
      </p:sp>
      <p:sp>
        <p:nvSpPr>
          <p:cNvPr id="3" name="Content Placeholder 2"/>
          <p:cNvSpPr>
            <a:spLocks noGrp="1"/>
          </p:cNvSpPr>
          <p:nvPr>
            <p:ph idx="1"/>
          </p:nvPr>
        </p:nvSpPr>
        <p:spPr>
          <a:xfrm>
            <a:off x="301625" y="1527175"/>
            <a:ext cx="8504238" cy="4572000"/>
          </a:xfrm>
        </p:spPr>
        <p:txBody>
          <a:bodyPr>
            <a:normAutofit fontScale="85000" lnSpcReduction="20000"/>
          </a:bodyPr>
          <a:lstStyle/>
          <a:p>
            <a:pPr>
              <a:defRPr/>
            </a:pPr>
            <a:endParaRPr lang="en-US" dirty="0"/>
          </a:p>
          <a:p>
            <a:pPr>
              <a:defRPr/>
            </a:pPr>
            <a:r>
              <a:rPr lang="en-US" b="1" dirty="0" smtClean="0"/>
              <a:t>Consumer </a:t>
            </a:r>
            <a:r>
              <a:rPr lang="en-US" b="1" dirty="0"/>
              <a:t>product exposure warnings </a:t>
            </a:r>
            <a:r>
              <a:rPr lang="en-US" dirty="0"/>
              <a:t>must be displayed on a label, labeling, or sign in such a way that the information is “likely to be read and understood by an ordinary individual.”  In other words, the warnings must be conspicuous when compared to other information contained on the same label, etc. </a:t>
            </a:r>
          </a:p>
          <a:p>
            <a:pPr>
              <a:defRPr/>
            </a:pPr>
            <a:r>
              <a:rPr lang="en-US" b="1" dirty="0"/>
              <a:t>Environmental exposure warnings </a:t>
            </a:r>
            <a:r>
              <a:rPr lang="en-US" dirty="0"/>
              <a:t>are also required to be displayed in such a manner that a typical citizen would be likely to read and understand the warnings.</a:t>
            </a:r>
          </a:p>
          <a:p>
            <a:pPr>
              <a:defRPr/>
            </a:pPr>
            <a:r>
              <a:rPr lang="en-US" dirty="0"/>
              <a:t>The warning content may contain information which identifies the source of the exposure or provides information on how to avoid or reduce exposure to the identified chemical(s).  Any such supplemental information is not a substitute for the warning content.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solidFill>
                  <a:srgbClr val="0070C0"/>
                </a:solidFill>
              </a:rPr>
              <a:t>New Warning Required</a:t>
            </a:r>
          </a:p>
        </p:txBody>
      </p:sp>
      <p:sp>
        <p:nvSpPr>
          <p:cNvPr id="3" name="Content Placeholder 2"/>
          <p:cNvSpPr>
            <a:spLocks noGrp="1"/>
          </p:cNvSpPr>
          <p:nvPr>
            <p:ph idx="1"/>
          </p:nvPr>
        </p:nvSpPr>
        <p:spPr>
          <a:xfrm>
            <a:off x="301625" y="1527175"/>
            <a:ext cx="8504238" cy="4572000"/>
          </a:xfrm>
        </p:spPr>
        <p:txBody>
          <a:bodyPr>
            <a:normAutofit/>
          </a:bodyPr>
          <a:lstStyle/>
          <a:p>
            <a:pPr>
              <a:defRPr/>
            </a:pPr>
            <a:r>
              <a:rPr lang="en-US" sz="1400" dirty="0"/>
              <a:t>This is a new section which is derived from section 25603.  This section provides very specific requirements on how warnings are transmitted (communicated) to the consumer.  </a:t>
            </a:r>
            <a:r>
              <a:rPr lang="en-US" sz="1400" u="sng" dirty="0"/>
              <a:t>Please pay particular attention to font size requirements and other precise obligations.   </a:t>
            </a:r>
            <a:endParaRPr lang="en-US" sz="1400" u="sng" dirty="0" smtClean="0"/>
          </a:p>
          <a:p>
            <a:pPr>
              <a:defRPr/>
            </a:pPr>
            <a:r>
              <a:rPr lang="en-US" sz="1400" dirty="0" smtClean="0"/>
              <a:t>Warnings are required to meet Section 25603 requirements and be provided utilizing one or more of the following methods:</a:t>
            </a:r>
          </a:p>
          <a:p>
            <a:pPr lvl="1">
              <a:defRPr/>
            </a:pPr>
            <a:r>
              <a:rPr lang="en-US" sz="1400" b="1" dirty="0" smtClean="0">
                <a:solidFill>
                  <a:srgbClr val="0070C0"/>
                </a:solidFill>
              </a:rPr>
              <a:t>A </a:t>
            </a:r>
            <a:r>
              <a:rPr lang="en-US" sz="1400" b="1" dirty="0">
                <a:solidFill>
                  <a:srgbClr val="0070C0"/>
                </a:solidFill>
              </a:rPr>
              <a:t>product-specific warning, on a posted sign, shelf tag or shelf sign, is required for the consumer product at each point of display. </a:t>
            </a:r>
          </a:p>
          <a:p>
            <a:pPr lvl="1">
              <a:defRPr/>
            </a:pPr>
            <a:r>
              <a:rPr lang="en-US" sz="1400" b="1" dirty="0">
                <a:solidFill>
                  <a:srgbClr val="0070C0"/>
                </a:solidFill>
              </a:rPr>
              <a:t>A product-specific warning provided via any electronic devise or process which automatically provides the warning to the purchaser prior to or during the purchase of the consumer product. </a:t>
            </a:r>
          </a:p>
          <a:p>
            <a:pPr>
              <a:defRPr/>
            </a:pPr>
            <a:r>
              <a:rPr lang="en-US" sz="1400" dirty="0"/>
              <a:t>Label in compliance with Section 25603(a).</a:t>
            </a:r>
          </a:p>
          <a:p>
            <a:pPr>
              <a:defRPr/>
            </a:pPr>
            <a:r>
              <a:rPr lang="en-US" sz="1400" dirty="0"/>
              <a:t>An on-product warning in type size no smaller than the largest type size used for other consumer information on the product with a minimize 6-point type</a:t>
            </a:r>
          </a:p>
          <a:p>
            <a:pPr>
              <a:defRPr/>
            </a:pPr>
            <a:r>
              <a:rPr lang="en-US" sz="1400" dirty="0"/>
              <a:t>For </a:t>
            </a:r>
            <a:r>
              <a:rPr lang="en-US" sz="1400" dirty="0">
                <a:solidFill>
                  <a:srgbClr val="0070C0"/>
                </a:solidFill>
              </a:rPr>
              <a:t>internet purposes </a:t>
            </a:r>
            <a:r>
              <a:rPr lang="en-US" sz="1400" dirty="0"/>
              <a:t>either a hyperlink using the world “WARNING” on the product display page or a warning compliant with Section 25603(a).  </a:t>
            </a:r>
          </a:p>
          <a:p>
            <a:pPr>
              <a:defRPr/>
            </a:pPr>
            <a:r>
              <a:rPr lang="en-US" sz="1400" dirty="0"/>
              <a:t>For </a:t>
            </a:r>
            <a:r>
              <a:rPr lang="en-US" sz="1400" dirty="0">
                <a:solidFill>
                  <a:srgbClr val="0070C0"/>
                </a:solidFill>
              </a:rPr>
              <a:t>catalog purchases</a:t>
            </a:r>
            <a:r>
              <a:rPr lang="en-US" sz="1400" dirty="0"/>
              <a:t>, the warning must be provided in a manner which clearly associates the warning with the item being purchased. Online, catalog and on-product warnings may use the same content.</a:t>
            </a:r>
          </a:p>
          <a:p>
            <a:pPr>
              <a:defRPr/>
            </a:pPr>
            <a:r>
              <a:rPr lang="en-US" sz="1400" dirty="0"/>
              <a:t>If warning is in a language other than English, an English translation must also be provided.</a:t>
            </a:r>
          </a:p>
          <a:p>
            <a:pPr marL="0" indent="0">
              <a:buFont typeface="Wingdings 2" pitchFamily="18" charset="2"/>
              <a:buNone/>
              <a:defRPr/>
            </a:pPr>
            <a:r>
              <a:rPr lang="en-US" sz="1400" dirty="0"/>
              <a:t> </a:t>
            </a:r>
          </a:p>
          <a:p>
            <a:pPr marL="0" indent="0">
              <a:buFont typeface="Wingdings 2" pitchFamily="18" charset="2"/>
              <a:buNone/>
              <a:defRPr/>
            </a:pPr>
            <a:endParaRPr 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solidFill>
                  <a:srgbClr val="0070C0"/>
                </a:solidFill>
              </a:rPr>
              <a:t>New Label Requirements</a:t>
            </a:r>
          </a:p>
        </p:txBody>
      </p:sp>
      <p:sp>
        <p:nvSpPr>
          <p:cNvPr id="64515" name="Content Placeholder 2"/>
          <p:cNvSpPr>
            <a:spLocks noGrp="1"/>
          </p:cNvSpPr>
          <p:nvPr>
            <p:ph idx="1"/>
          </p:nvPr>
        </p:nvSpPr>
        <p:spPr>
          <a:xfrm>
            <a:off x="0" y="1524000"/>
            <a:ext cx="8504238" cy="4572000"/>
          </a:xfrm>
        </p:spPr>
        <p:txBody>
          <a:bodyPr/>
          <a:lstStyle/>
          <a:p>
            <a:pPr lvl="1"/>
            <a:r>
              <a:rPr lang="en-US" altLang="en-US" sz="2000" smtClean="0"/>
              <a:t>Warnings are compliant only if they use one or more of the transmissions methods identified in 25602 and includes ALL of the following elements:</a:t>
            </a:r>
          </a:p>
          <a:p>
            <a:pPr lvl="1"/>
            <a:r>
              <a:rPr lang="en-US" altLang="en-US" sz="2000" smtClean="0"/>
              <a:t>A symbol consisting of a black exclamation point in a yellow equilateral triangle with a bold black outline. Where the sign, label or shelf tag for the product is not printed using the color yellow, the symbol may be printed in black and white. The symbol shall be placed to the left of the text of the warning, in a size no smaller than the height of the word “WARNING</a:t>
            </a:r>
            <a:r>
              <a:rPr lang="en-US" altLang="en-US" sz="2000" u="sng" smtClean="0"/>
              <a:t>.”</a:t>
            </a:r>
            <a:endParaRPr lang="en-US" altLang="en-US" sz="2000" smtClean="0"/>
          </a:p>
          <a:p>
            <a:endParaRPr lang="en-US" altLang="en-US" smtClean="0"/>
          </a:p>
        </p:txBody>
      </p:sp>
      <p:pic>
        <p:nvPicPr>
          <p:cNvPr id="645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37" y="4419603"/>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solidFill>
                  <a:srgbClr val="0070C0"/>
                </a:solidFill>
              </a:rPr>
              <a:t>New Requirements. Cancer Cont.</a:t>
            </a:r>
          </a:p>
        </p:txBody>
      </p:sp>
      <p:sp>
        <p:nvSpPr>
          <p:cNvPr id="114691" name="Content Placeholder 2"/>
          <p:cNvSpPr>
            <a:spLocks noGrp="1"/>
          </p:cNvSpPr>
          <p:nvPr>
            <p:ph sz="quarter" idx="1"/>
          </p:nvPr>
        </p:nvSpPr>
        <p:spPr>
          <a:xfrm>
            <a:off x="301625" y="1527175"/>
            <a:ext cx="8504238" cy="4572000"/>
          </a:xfrm>
        </p:spPr>
        <p:txBody>
          <a:bodyPr/>
          <a:lstStyle/>
          <a:p>
            <a:pPr>
              <a:defRPr/>
            </a:pPr>
            <a:r>
              <a:rPr lang="en-US" altLang="en-US" dirty="0" smtClean="0"/>
              <a:t>The world “WARNING” in all capital letters and bold print; and:</a:t>
            </a:r>
            <a:endParaRPr lang="en-US" altLang="en-US" sz="1800" dirty="0" smtClean="0"/>
          </a:p>
          <a:p>
            <a:pPr marL="274638" lvl="1" indent="0">
              <a:buFont typeface="Wingdings" pitchFamily="2" charset="2"/>
              <a:buNone/>
              <a:defRPr/>
            </a:pPr>
            <a:r>
              <a:rPr lang="en-US" altLang="en-US" sz="2800" dirty="0" smtClean="0">
                <a:solidFill>
                  <a:schemeClr val="tx1"/>
                </a:solidFill>
              </a:rPr>
              <a:t>The following sentence must be used for exposures to listed carcinogens:”</a:t>
            </a:r>
          </a:p>
          <a:p>
            <a:pPr marL="274638" lvl="1" indent="0">
              <a:buFont typeface="Wingdings" pitchFamily="2" charset="2"/>
              <a:buNone/>
              <a:defRPr/>
            </a:pPr>
            <a:r>
              <a:rPr lang="en-US" altLang="en-US" sz="2800" b="1" u="sng" dirty="0" smtClean="0">
                <a:solidFill>
                  <a:schemeClr val="tx1"/>
                </a:solidFill>
              </a:rPr>
              <a:t>WARNING </a:t>
            </a:r>
          </a:p>
          <a:p>
            <a:pPr marL="274638" lvl="1" indent="0">
              <a:buFont typeface="Wingdings" pitchFamily="2" charset="2"/>
              <a:buNone/>
              <a:defRPr/>
            </a:pPr>
            <a:r>
              <a:rPr lang="en-US" altLang="en-US" sz="2800" b="1" u="sng" dirty="0" smtClean="0">
                <a:solidFill>
                  <a:schemeClr val="tx1"/>
                </a:solidFill>
              </a:rPr>
              <a:t>This product can expose you to chemicals including [name of one or more chemicals], which is [are] </a:t>
            </a:r>
            <a:r>
              <a:rPr lang="en-US" altLang="en-US" sz="1800" b="1" u="sng" dirty="0" smtClean="0">
                <a:solidFill>
                  <a:schemeClr val="tx1"/>
                </a:solidFill>
              </a:rPr>
              <a:t>known</a:t>
            </a:r>
            <a:r>
              <a:rPr lang="en-US" altLang="en-US" sz="2800" b="1" u="sng" dirty="0" smtClean="0">
                <a:solidFill>
                  <a:schemeClr val="tx1"/>
                </a:solidFill>
              </a:rPr>
              <a:t> to the State of California to cause cancer. For more information go to </a:t>
            </a:r>
            <a:r>
              <a:rPr lang="en-US" altLang="en-US" sz="2800" b="1" u="sng" dirty="0" smtClean="0">
                <a:solidFill>
                  <a:schemeClr val="tx1"/>
                </a:solidFill>
                <a:hlinkClick r:id="rId2"/>
              </a:rPr>
              <a:t>www.P65Warnings.ca.gov</a:t>
            </a:r>
            <a:r>
              <a:rPr lang="en-US" altLang="en-US" sz="2800" b="1" u="sng" dirty="0" smtClean="0">
                <a:solidFill>
                  <a:schemeClr val="tx1"/>
                </a:solidFill>
              </a:rPr>
              <a:t>.”</a:t>
            </a:r>
            <a:endParaRPr lang="en-US" altLang="en-US" sz="2800" b="1" dirty="0" smtClean="0">
              <a:solidFill>
                <a:schemeClr val="tx1"/>
              </a:solidFill>
            </a:endParaRPr>
          </a:p>
          <a:p>
            <a:pPr marL="0" indent="0">
              <a:buFont typeface="Wingdings 2" pitchFamily="18" charset="2"/>
              <a:buNone/>
              <a:defRPr/>
            </a:pPr>
            <a:r>
              <a:rPr lang="en-US" altLang="en-US" dirty="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576263" y="533521"/>
            <a:ext cx="8534400" cy="758825"/>
          </a:xfrm>
        </p:spPr>
        <p:txBody>
          <a:bodyPr/>
          <a:lstStyle/>
          <a:p>
            <a:r>
              <a:rPr lang="en-US" altLang="en-US" smtClean="0">
                <a:solidFill>
                  <a:srgbClr val="0070C0"/>
                </a:solidFill>
              </a:rPr>
              <a:t>New Requirements. Reproductive Harm Cont.</a:t>
            </a:r>
          </a:p>
        </p:txBody>
      </p:sp>
      <p:sp>
        <p:nvSpPr>
          <p:cNvPr id="115715" name="Content Placeholder 2"/>
          <p:cNvSpPr>
            <a:spLocks noGrp="1"/>
          </p:cNvSpPr>
          <p:nvPr>
            <p:ph sz="quarter" idx="1"/>
          </p:nvPr>
        </p:nvSpPr>
        <p:spPr>
          <a:xfrm>
            <a:off x="301625" y="1527175"/>
            <a:ext cx="8504238" cy="4572000"/>
          </a:xfrm>
        </p:spPr>
        <p:txBody>
          <a:bodyPr/>
          <a:lstStyle/>
          <a:p>
            <a:pPr>
              <a:defRPr/>
            </a:pPr>
            <a:r>
              <a:rPr lang="en-US" altLang="en-US" dirty="0" smtClean="0"/>
              <a:t>The following sentence must be used for exposures to listed reproductive toxicants:”</a:t>
            </a:r>
          </a:p>
          <a:p>
            <a:pPr>
              <a:defRPr/>
            </a:pPr>
            <a:endParaRPr lang="en-US" altLang="en-US" u="sng" dirty="0"/>
          </a:p>
          <a:p>
            <a:pPr>
              <a:defRPr/>
            </a:pPr>
            <a:r>
              <a:rPr lang="en-US" altLang="en-US" sz="2800" b="1" u="sng" dirty="0" smtClean="0"/>
              <a:t>WARNING</a:t>
            </a:r>
          </a:p>
          <a:p>
            <a:pPr marL="0" indent="0">
              <a:buFont typeface="Wingdings 2" pitchFamily="18" charset="2"/>
              <a:buNone/>
              <a:defRPr/>
            </a:pPr>
            <a:r>
              <a:rPr lang="en-US" altLang="en-US" sz="2800" b="1" u="sng" dirty="0"/>
              <a:t> </a:t>
            </a:r>
            <a:r>
              <a:rPr lang="en-US" altLang="en-US" sz="2800" b="1" u="sng" dirty="0" smtClean="0"/>
              <a:t>This product can expose you to chemicals including [name of one or more chemicals], which is [are] known to the State of California to cause birth defects or other reproductive harm. For more information go to </a:t>
            </a:r>
            <a:r>
              <a:rPr lang="en-US" altLang="en-US" sz="2800" b="1" u="sng" dirty="0" smtClean="0">
                <a:hlinkClick r:id="rId2"/>
              </a:rPr>
              <a:t>www.P65Warnings.ca.gov</a:t>
            </a:r>
            <a:r>
              <a:rPr lang="en-US" altLang="en-US" sz="2800" b="1" u="sng" dirty="0" smtClean="0"/>
              <a:t>.”</a:t>
            </a:r>
            <a:endParaRPr lang="en-US" altLang="en-US" sz="2800" b="1" dirty="0" smtClean="0"/>
          </a:p>
          <a:p>
            <a:pPr>
              <a:defRPr/>
            </a:pP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z="4000" smtClean="0">
                <a:solidFill>
                  <a:srgbClr val="0070C0"/>
                </a:solidFill>
                <a:latin typeface="Bell MT" pitchFamily="18" charset="0"/>
              </a:rPr>
              <a:t>The Prop 65 List of Chemicals</a:t>
            </a:r>
          </a:p>
        </p:txBody>
      </p:sp>
      <p:sp>
        <p:nvSpPr>
          <p:cNvPr id="30723" name="Content Placeholder 2"/>
          <p:cNvSpPr>
            <a:spLocks noGrp="1"/>
          </p:cNvSpPr>
          <p:nvPr>
            <p:ph sz="quarter" idx="1"/>
          </p:nvPr>
        </p:nvSpPr>
        <p:spPr>
          <a:xfrm>
            <a:off x="301625" y="1527175"/>
            <a:ext cx="8504238" cy="4572000"/>
          </a:xfrm>
        </p:spPr>
        <p:txBody>
          <a:bodyPr/>
          <a:lstStyle/>
          <a:p>
            <a:r>
              <a:rPr lang="en-US" altLang="en-US" sz="3600" smtClean="0">
                <a:latin typeface="Bell MT" pitchFamily="18" charset="0"/>
              </a:rPr>
              <a:t>Broad Range of Chemicals (over 850)</a:t>
            </a:r>
          </a:p>
          <a:p>
            <a:endParaRPr lang="en-US" altLang="en-US" sz="3600" smtClean="0">
              <a:latin typeface="Bell MT" pitchFamily="18" charset="0"/>
            </a:endParaRPr>
          </a:p>
          <a:p>
            <a:r>
              <a:rPr lang="en-US" altLang="en-US" sz="3600" smtClean="0">
                <a:latin typeface="Bell MT" pitchFamily="18" charset="0"/>
              </a:rPr>
              <a:t>Includes a Number of Common Chemicals</a:t>
            </a:r>
          </a:p>
          <a:p>
            <a:endParaRPr lang="en-US" altLang="en-US" sz="3600" smtClean="0">
              <a:latin typeface="Bell MT" pitchFamily="18" charset="0"/>
            </a:endParaRPr>
          </a:p>
          <a:p>
            <a:r>
              <a:rPr lang="en-US" altLang="en-US" sz="3600" smtClean="0">
                <a:latin typeface="Bell MT" pitchFamily="18" charset="0"/>
              </a:rPr>
              <a:t>Includes chemicals that are commonly found in food and beverages</a:t>
            </a:r>
            <a:r>
              <a:rPr lang="en-US" altLang="en-US" smtClean="0">
                <a:latin typeface="Bell MT" pitchFamily="18" charset="0"/>
              </a:rPr>
              <a:t> </a:t>
            </a:r>
          </a:p>
          <a:p>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solidFill>
                  <a:srgbClr val="0070C0"/>
                </a:solidFill>
              </a:rPr>
              <a:t>Warning for Cancer and Reproductive </a:t>
            </a:r>
          </a:p>
        </p:txBody>
      </p:sp>
      <p:sp>
        <p:nvSpPr>
          <p:cNvPr id="3" name="Content Placeholder 2"/>
          <p:cNvSpPr>
            <a:spLocks noGrp="1"/>
          </p:cNvSpPr>
          <p:nvPr>
            <p:ph idx="1"/>
          </p:nvPr>
        </p:nvSpPr>
        <p:spPr>
          <a:xfrm>
            <a:off x="301625" y="1527175"/>
            <a:ext cx="8504238" cy="4572000"/>
          </a:xfrm>
        </p:spPr>
        <p:txBody>
          <a:bodyPr>
            <a:normAutofit fontScale="70000" lnSpcReduction="20000"/>
          </a:bodyPr>
          <a:lstStyle/>
          <a:p>
            <a:pPr>
              <a:defRPr/>
            </a:pPr>
            <a:r>
              <a:rPr lang="en-US" sz="3100" dirty="0"/>
              <a:t>The following sentence must be used for exposures </a:t>
            </a:r>
            <a:r>
              <a:rPr lang="en-US" sz="3100" u="sng" dirty="0"/>
              <a:t>to both </a:t>
            </a:r>
            <a:r>
              <a:rPr lang="en-US" sz="3100" dirty="0"/>
              <a:t>listed carcinogens and reproductive toxicants: </a:t>
            </a:r>
            <a:r>
              <a:rPr lang="en-US" sz="3100" dirty="0" smtClean="0"/>
              <a:t>“</a:t>
            </a:r>
          </a:p>
          <a:p>
            <a:pPr>
              <a:defRPr/>
            </a:pPr>
            <a:endParaRPr lang="en-US" sz="3100" u="sng" dirty="0"/>
          </a:p>
          <a:p>
            <a:pPr>
              <a:defRPr/>
            </a:pPr>
            <a:r>
              <a:rPr lang="en-US" sz="3100" b="1" u="sng" dirty="0" smtClean="0"/>
              <a:t>WARNING</a:t>
            </a:r>
          </a:p>
          <a:p>
            <a:pPr marL="0" indent="0">
              <a:buFont typeface="Wingdings 2" pitchFamily="18" charset="2"/>
              <a:buNone/>
              <a:defRPr/>
            </a:pPr>
            <a:r>
              <a:rPr lang="en-US" sz="3600" b="1" u="sng" dirty="0" smtClean="0"/>
              <a:t>This </a:t>
            </a:r>
            <a:r>
              <a:rPr lang="en-US" sz="3600" b="1" u="sng" dirty="0"/>
              <a:t>product can expose you to chemicals including [name of one or more chemicals], which is [are] known to the State of California to cause cancer, and [name of one or more chemicals], which is [are] known to the State of California to cause birth defects or other reproductive harm</a:t>
            </a:r>
            <a:r>
              <a:rPr lang="en-US" sz="3600" b="1" dirty="0"/>
              <a:t>. For more information go to </a:t>
            </a:r>
            <a:r>
              <a:rPr lang="en-US" sz="3600" b="1" u="sng" dirty="0">
                <a:hlinkClick r:id="rId2"/>
              </a:rPr>
              <a:t>www.P65Warnings.ca.gov</a:t>
            </a:r>
            <a:r>
              <a:rPr lang="en-US" sz="3600" b="1" dirty="0"/>
              <a:t>.”</a:t>
            </a:r>
          </a:p>
          <a:p>
            <a:pPr>
              <a:defRPr/>
            </a:pPr>
            <a:endParaRPr lang="en-US" dirty="0"/>
          </a:p>
          <a:p>
            <a:pPr marL="0" indent="0">
              <a:buFont typeface="Wingdings 2" pitchFamily="18" charset="2"/>
              <a:buNone/>
              <a:defRPr/>
            </a:pPr>
            <a:r>
              <a:rPr lang="en-US" dirty="0"/>
              <a:t> </a:t>
            </a:r>
          </a:p>
          <a:p>
            <a:pP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solidFill>
                  <a:srgbClr val="0070C0"/>
                </a:solidFill>
              </a:rPr>
              <a:t>Label Requirements</a:t>
            </a:r>
          </a:p>
        </p:txBody>
      </p:sp>
      <p:sp>
        <p:nvSpPr>
          <p:cNvPr id="68611" name="Content Placeholder 2"/>
          <p:cNvSpPr>
            <a:spLocks noGrp="1"/>
          </p:cNvSpPr>
          <p:nvPr>
            <p:ph sz="quarter" idx="1"/>
          </p:nvPr>
        </p:nvSpPr>
        <p:spPr>
          <a:xfrm>
            <a:off x="301625" y="1527175"/>
            <a:ext cx="8504238" cy="4572000"/>
          </a:xfrm>
        </p:spPr>
        <p:txBody>
          <a:bodyPr/>
          <a:lstStyle/>
          <a:p>
            <a:r>
              <a:rPr lang="en-US" altLang="en-US" smtClean="0"/>
              <a:t>If the warning addresses a single chemical, the worlds “chemicals including” can be deleted from the above mandatory sentences. </a:t>
            </a:r>
          </a:p>
          <a:p>
            <a:r>
              <a:rPr lang="en-US" altLang="en-US" smtClean="0"/>
              <a:t>(b)An on-product warning should use all of the following elements:</a:t>
            </a:r>
          </a:p>
          <a:p>
            <a:r>
              <a:rPr lang="en-US" altLang="en-US" smtClean="0"/>
              <a:t>(1) The symbol requirements in subsection (a) (1)</a:t>
            </a:r>
          </a:p>
          <a:p>
            <a:r>
              <a:rPr lang="en-US" altLang="en-US" smtClean="0"/>
              <a:t>(2) The word “WARNING” in all capital letters and in bold print. </a:t>
            </a:r>
          </a:p>
          <a:p>
            <a:r>
              <a:rPr lang="en-US" altLang="en-US" smtClean="0"/>
              <a:t>(A) The warning for consumer products which cause exposure to a listed carcinogens must include the wording “Cancer – </a:t>
            </a:r>
            <a:r>
              <a:rPr lang="en-US" altLang="en-US" u="sng" smtClean="0">
                <a:hlinkClick r:id="rId2"/>
              </a:rPr>
              <a:t>www.P65Warnings.ca.gov</a:t>
            </a:r>
            <a:r>
              <a:rPr lang="en-US" altLang="en-US"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solidFill>
                  <a:srgbClr val="0070C0"/>
                </a:solidFill>
              </a:rPr>
              <a:t>Cont.Requirements</a:t>
            </a:r>
          </a:p>
        </p:txBody>
      </p:sp>
      <p:sp>
        <p:nvSpPr>
          <p:cNvPr id="69635" name="Content Placeholder 2"/>
          <p:cNvSpPr>
            <a:spLocks noGrp="1"/>
          </p:cNvSpPr>
          <p:nvPr>
            <p:ph sz="quarter" idx="1"/>
          </p:nvPr>
        </p:nvSpPr>
        <p:spPr>
          <a:xfrm>
            <a:off x="301625" y="1527175"/>
            <a:ext cx="8504238" cy="4572000"/>
          </a:xfrm>
        </p:spPr>
        <p:txBody>
          <a:bodyPr/>
          <a:lstStyle/>
          <a:p>
            <a:pPr lvl="1"/>
            <a:r>
              <a:rPr lang="en-US" altLang="en-US" sz="2000" smtClean="0"/>
              <a:t>Warning symbol</a:t>
            </a:r>
          </a:p>
          <a:p>
            <a:r>
              <a:rPr lang="en-US" altLang="en-US" sz="2000" smtClean="0"/>
              <a:t>Phase In:</a:t>
            </a:r>
          </a:p>
          <a:p>
            <a:r>
              <a:rPr lang="en-US" altLang="en-US" sz="2000" smtClean="0"/>
              <a:t>There was a Two-year phase-in period.</a:t>
            </a:r>
          </a:p>
          <a:p>
            <a:r>
              <a:rPr lang="en-US" altLang="en-US" sz="2000" smtClean="0"/>
              <a:t>Effective date of regulation: August 30, 2018.</a:t>
            </a:r>
          </a:p>
          <a:p>
            <a:r>
              <a:rPr lang="en-US" altLang="en-US" sz="2000" smtClean="0"/>
              <a:t>Consumer products manufactured prior to the effective date will not require new warnings if they meet existing safe harbor requirements.</a:t>
            </a:r>
          </a:p>
          <a:p>
            <a:r>
              <a:rPr lang="en-US" altLang="en-US" sz="2000" smtClean="0"/>
              <a:t>Court-approved warnings expressly recognized and considered “clear and reasonable” for parties to litigation.</a:t>
            </a:r>
          </a:p>
          <a:p>
            <a:r>
              <a:rPr lang="en-US" altLang="en-US" sz="2000" smtClean="0"/>
              <a:t>Tailored Warnings; in addition to the specific warnings listed above, the code has modified the warnings for the following categories:</a:t>
            </a:r>
          </a:p>
          <a:p>
            <a:endParaRPr lang="en-US"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71463" y="304921"/>
            <a:ext cx="8534400" cy="758825"/>
          </a:xfrm>
        </p:spPr>
        <p:txBody>
          <a:bodyPr/>
          <a:lstStyle/>
          <a:p>
            <a:r>
              <a:rPr lang="en-US" altLang="en-US" smtClean="0">
                <a:solidFill>
                  <a:srgbClr val="0070C0"/>
                </a:solidFill>
              </a:rPr>
              <a:t>Tailored Warnings</a:t>
            </a:r>
          </a:p>
        </p:txBody>
      </p:sp>
      <p:sp>
        <p:nvSpPr>
          <p:cNvPr id="3" name="Content Placeholder 2"/>
          <p:cNvSpPr>
            <a:spLocks noGrp="1"/>
          </p:cNvSpPr>
          <p:nvPr>
            <p:ph idx="1"/>
          </p:nvPr>
        </p:nvSpPr>
        <p:spPr>
          <a:xfrm>
            <a:off x="301625" y="1527175"/>
            <a:ext cx="8504238" cy="4572000"/>
          </a:xfrm>
        </p:spPr>
        <p:txBody>
          <a:bodyPr>
            <a:normAutofit fontScale="55000" lnSpcReduction="20000"/>
          </a:bodyPr>
          <a:lstStyle/>
          <a:p>
            <a:pPr>
              <a:defRPr/>
            </a:pPr>
            <a:r>
              <a:rPr lang="en-US" dirty="0" smtClean="0"/>
              <a:t>Environmental Exposure</a:t>
            </a:r>
          </a:p>
          <a:p>
            <a:pPr>
              <a:defRPr/>
            </a:pPr>
            <a:r>
              <a:rPr lang="en-US" dirty="0" smtClean="0"/>
              <a:t>Occupational Exposure</a:t>
            </a:r>
          </a:p>
          <a:p>
            <a:pPr>
              <a:defRPr/>
            </a:pPr>
            <a:r>
              <a:rPr lang="en-US" dirty="0" smtClean="0"/>
              <a:t>Specific Product, Chemical and Area Exposure Warnings</a:t>
            </a:r>
          </a:p>
          <a:p>
            <a:pPr>
              <a:defRPr/>
            </a:pPr>
            <a:r>
              <a:rPr lang="en-US" dirty="0" smtClean="0">
                <a:solidFill>
                  <a:srgbClr val="0070C0"/>
                </a:solidFill>
              </a:rPr>
              <a:t>Food</a:t>
            </a:r>
          </a:p>
          <a:p>
            <a:pPr>
              <a:defRPr/>
            </a:pPr>
            <a:r>
              <a:rPr lang="en-US" dirty="0" smtClean="0">
                <a:solidFill>
                  <a:srgbClr val="0070C0"/>
                </a:solidFill>
              </a:rPr>
              <a:t>Alcoholic Beverages</a:t>
            </a:r>
          </a:p>
          <a:p>
            <a:pPr>
              <a:defRPr/>
            </a:pPr>
            <a:r>
              <a:rPr lang="en-US" dirty="0" smtClean="0">
                <a:solidFill>
                  <a:srgbClr val="0070C0"/>
                </a:solidFill>
              </a:rPr>
              <a:t>Food and Non-Alcoholic Beverages</a:t>
            </a:r>
          </a:p>
          <a:p>
            <a:pPr>
              <a:defRPr/>
            </a:pPr>
            <a:r>
              <a:rPr lang="en-US" dirty="0" smtClean="0"/>
              <a:t>Prescription Drug Exposure and Emergency Medical or Dental Care Exposure</a:t>
            </a:r>
          </a:p>
          <a:p>
            <a:pPr>
              <a:defRPr/>
            </a:pPr>
            <a:r>
              <a:rPr lang="en-US" dirty="0" smtClean="0"/>
              <a:t>Dental Care</a:t>
            </a:r>
          </a:p>
          <a:p>
            <a:pPr>
              <a:defRPr/>
            </a:pPr>
            <a:r>
              <a:rPr lang="en-US" dirty="0" smtClean="0"/>
              <a:t>Raw Wood Products</a:t>
            </a:r>
          </a:p>
          <a:p>
            <a:pPr>
              <a:defRPr/>
            </a:pPr>
            <a:r>
              <a:rPr lang="en-US" dirty="0" smtClean="0"/>
              <a:t>Furniture Products</a:t>
            </a:r>
          </a:p>
          <a:p>
            <a:pPr>
              <a:defRPr/>
            </a:pPr>
            <a:r>
              <a:rPr lang="en-US" dirty="0" smtClean="0"/>
              <a:t>Diesel Engines</a:t>
            </a:r>
          </a:p>
          <a:p>
            <a:pPr>
              <a:defRPr/>
            </a:pPr>
            <a:r>
              <a:rPr lang="en-US" dirty="0" smtClean="0"/>
              <a:t>Vehicles</a:t>
            </a:r>
          </a:p>
          <a:p>
            <a:pPr>
              <a:defRPr/>
            </a:pPr>
            <a:r>
              <a:rPr lang="en-US" dirty="0" smtClean="0"/>
              <a:t>Recreational Vessels</a:t>
            </a:r>
          </a:p>
          <a:p>
            <a:pPr>
              <a:defRPr/>
            </a:pPr>
            <a:r>
              <a:rPr lang="en-US" dirty="0" smtClean="0"/>
              <a:t>Enclosed Parking Facilities</a:t>
            </a:r>
          </a:p>
          <a:p>
            <a:pPr>
              <a:defRPr/>
            </a:pPr>
            <a:r>
              <a:rPr lang="en-US" dirty="0" smtClean="0"/>
              <a:t>Amusement Parks</a:t>
            </a:r>
          </a:p>
          <a:p>
            <a:pPr>
              <a:defRPr/>
            </a:pPr>
            <a:r>
              <a:rPr lang="en-US" dirty="0" smtClean="0"/>
              <a:t>Petroleum Products</a:t>
            </a:r>
          </a:p>
          <a:p>
            <a:pPr>
              <a:defRPr/>
            </a:pPr>
            <a:r>
              <a:rPr lang="en-US" dirty="0" smtClean="0"/>
              <a:t>Service Station and Vehicle Repair</a:t>
            </a:r>
          </a:p>
          <a:p>
            <a:pPr>
              <a:defRPr/>
            </a:pPr>
            <a:r>
              <a:rPr lang="en-US" dirty="0" smtClean="0"/>
              <a:t>Designated Smoking Areas</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32" y="228600"/>
            <a:ext cx="8842375" cy="914400"/>
          </a:xfrm>
        </p:spPr>
        <p:txBody>
          <a:bodyPr/>
          <a:lstStyle/>
          <a:p>
            <a:pPr>
              <a:lnSpc>
                <a:spcPts val="4200"/>
              </a:lnSpc>
            </a:pPr>
            <a:r>
              <a:rPr lang="en-US" altLang="en-US" smtClean="0">
                <a:solidFill>
                  <a:srgbClr val="0070C0"/>
                </a:solidFill>
                <a:latin typeface="Bell MT" pitchFamily="18" charset="0"/>
              </a:rPr>
              <a:t>Examples of Listed Chemicals Relevant to Food Products</a:t>
            </a:r>
          </a:p>
        </p:txBody>
      </p:sp>
      <p:sp>
        <p:nvSpPr>
          <p:cNvPr id="71683" name="Rectangle 3"/>
          <p:cNvSpPr>
            <a:spLocks noGrp="1" noChangeArrowheads="1"/>
          </p:cNvSpPr>
          <p:nvPr>
            <p:ph sz="quarter" idx="1"/>
          </p:nvPr>
        </p:nvSpPr>
        <p:spPr>
          <a:xfrm>
            <a:off x="609600" y="1371600"/>
            <a:ext cx="8305800" cy="4191000"/>
          </a:xfrm>
        </p:spPr>
        <p:txBody>
          <a:bodyPr/>
          <a:lstStyle/>
          <a:p>
            <a:pPr lvl="2">
              <a:spcBef>
                <a:spcPct val="0"/>
              </a:spcBef>
              <a:spcAft>
                <a:spcPts val="800"/>
              </a:spcAft>
            </a:pPr>
            <a:r>
              <a:rPr lang="en-US" altLang="en-US" sz="2200" b="1" smtClean="0">
                <a:latin typeface="Bell MT" pitchFamily="18" charset="0"/>
              </a:rPr>
              <a:t>Acrylamide</a:t>
            </a:r>
            <a:r>
              <a:rPr lang="en-US" altLang="en-US" sz="2200" smtClean="0">
                <a:latin typeface="Bell MT" pitchFamily="18" charset="0"/>
              </a:rPr>
              <a:t>-</a:t>
            </a:r>
            <a:r>
              <a:rPr lang="en-US" altLang="en-US" sz="3200" smtClean="0">
                <a:latin typeface="Bell MT" pitchFamily="18" charset="0"/>
              </a:rPr>
              <a:t> </a:t>
            </a:r>
            <a:r>
              <a:rPr lang="en-US" altLang="en-US" smtClean="0">
                <a:latin typeface="Bell MT" pitchFamily="18" charset="0"/>
              </a:rPr>
              <a:t>French fries, coffee, popcorn, cereals </a:t>
            </a:r>
          </a:p>
          <a:p>
            <a:pPr lvl="2">
              <a:spcBef>
                <a:spcPct val="0"/>
              </a:spcBef>
              <a:spcAft>
                <a:spcPts val="800"/>
              </a:spcAft>
            </a:pPr>
            <a:r>
              <a:rPr lang="en-US" altLang="en-US" sz="2200" b="1" smtClean="0">
                <a:latin typeface="Bell MT" pitchFamily="18" charset="0"/>
              </a:rPr>
              <a:t>PhiP</a:t>
            </a:r>
            <a:r>
              <a:rPr lang="en-US" altLang="en-US" sz="2200" smtClean="0">
                <a:latin typeface="Bell MT" pitchFamily="18" charset="0"/>
              </a:rPr>
              <a:t>-</a:t>
            </a:r>
            <a:r>
              <a:rPr lang="en-US" altLang="en-US" sz="3200" smtClean="0">
                <a:latin typeface="Bell MT" pitchFamily="18" charset="0"/>
              </a:rPr>
              <a:t> </a:t>
            </a:r>
            <a:r>
              <a:rPr lang="en-US" altLang="en-US" smtClean="0">
                <a:latin typeface="Bell MT" pitchFamily="18" charset="0"/>
              </a:rPr>
              <a:t>cooked or grilled chicken</a:t>
            </a:r>
          </a:p>
          <a:p>
            <a:pPr lvl="2">
              <a:spcBef>
                <a:spcPct val="0"/>
              </a:spcBef>
              <a:spcAft>
                <a:spcPts val="800"/>
              </a:spcAft>
            </a:pPr>
            <a:r>
              <a:rPr lang="en-US" altLang="en-US" sz="2200" b="1" smtClean="0">
                <a:latin typeface="Bell MT" pitchFamily="18" charset="0"/>
              </a:rPr>
              <a:t>Phthalates</a:t>
            </a:r>
            <a:r>
              <a:rPr lang="en-US" altLang="en-US" sz="2200" smtClean="0">
                <a:latin typeface="Bell MT" pitchFamily="18" charset="0"/>
              </a:rPr>
              <a:t>-</a:t>
            </a:r>
            <a:r>
              <a:rPr lang="en-US" altLang="en-US" sz="3200" smtClean="0">
                <a:latin typeface="Bell MT" pitchFamily="18" charset="0"/>
              </a:rPr>
              <a:t> </a:t>
            </a:r>
            <a:r>
              <a:rPr lang="en-US" altLang="en-US" smtClean="0">
                <a:latin typeface="Bell MT" pitchFamily="18" charset="0"/>
              </a:rPr>
              <a:t>handbags, shoes, exercise equipment, crafts, tools</a:t>
            </a:r>
          </a:p>
          <a:p>
            <a:pPr lvl="2">
              <a:spcBef>
                <a:spcPct val="0"/>
              </a:spcBef>
              <a:spcAft>
                <a:spcPts val="800"/>
              </a:spcAft>
            </a:pPr>
            <a:r>
              <a:rPr lang="en-US" altLang="en-US" sz="2200" b="1" smtClean="0">
                <a:latin typeface="Bell MT" pitchFamily="18" charset="0"/>
              </a:rPr>
              <a:t>Cadmium</a:t>
            </a:r>
            <a:r>
              <a:rPr lang="en-US" altLang="en-US" sz="2200" smtClean="0">
                <a:latin typeface="Bell MT" pitchFamily="18" charset="0"/>
              </a:rPr>
              <a:t>-</a:t>
            </a:r>
            <a:r>
              <a:rPr lang="en-US" altLang="en-US" sz="3200" smtClean="0">
                <a:latin typeface="Bell MT" pitchFamily="18" charset="0"/>
              </a:rPr>
              <a:t> </a:t>
            </a:r>
            <a:r>
              <a:rPr lang="en-US" altLang="en-US" smtClean="0">
                <a:latin typeface="Bell MT" pitchFamily="18" charset="0"/>
              </a:rPr>
              <a:t>jewelry, fertilizer, artist paint</a:t>
            </a:r>
          </a:p>
          <a:p>
            <a:pPr lvl="2">
              <a:spcBef>
                <a:spcPct val="0"/>
              </a:spcBef>
              <a:spcAft>
                <a:spcPts val="800"/>
              </a:spcAft>
            </a:pPr>
            <a:r>
              <a:rPr lang="en-US" altLang="en-US" sz="2200" b="1" smtClean="0">
                <a:latin typeface="Bell MT" pitchFamily="18" charset="0"/>
              </a:rPr>
              <a:t>Lead</a:t>
            </a:r>
            <a:r>
              <a:rPr lang="en-US" altLang="en-US" sz="2200" smtClean="0">
                <a:latin typeface="Bell MT" pitchFamily="18" charset="0"/>
              </a:rPr>
              <a:t>-</a:t>
            </a:r>
            <a:r>
              <a:rPr lang="en-US" altLang="en-US" sz="3200" smtClean="0">
                <a:latin typeface="Bell MT" pitchFamily="18" charset="0"/>
              </a:rPr>
              <a:t> </a:t>
            </a:r>
            <a:r>
              <a:rPr lang="en-US" altLang="en-US" smtClean="0">
                <a:latin typeface="Bell MT" pitchFamily="18" charset="0"/>
              </a:rPr>
              <a:t>handbags, shoes, jewelry, tools, juice, honey, supplements, photo albums, paints</a:t>
            </a:r>
          </a:p>
          <a:p>
            <a:pPr lvl="2">
              <a:spcBef>
                <a:spcPct val="0"/>
              </a:spcBef>
              <a:spcAft>
                <a:spcPts val="800"/>
              </a:spcAft>
            </a:pPr>
            <a:r>
              <a:rPr lang="en-US" altLang="en-US" sz="2200" b="1" smtClean="0">
                <a:latin typeface="Bell MT" pitchFamily="18" charset="0"/>
              </a:rPr>
              <a:t>Arsenic</a:t>
            </a:r>
            <a:r>
              <a:rPr lang="en-US" altLang="en-US" sz="2200" smtClean="0">
                <a:latin typeface="Bell MT" pitchFamily="18" charset="0"/>
              </a:rPr>
              <a:t>-</a:t>
            </a:r>
            <a:r>
              <a:rPr lang="en-US" altLang="en-US" sz="3200" smtClean="0">
                <a:latin typeface="Bell MT" pitchFamily="18" charset="0"/>
              </a:rPr>
              <a:t> </a:t>
            </a:r>
            <a:r>
              <a:rPr lang="en-US" altLang="en-US" smtClean="0">
                <a:latin typeface="Bell MT" pitchFamily="18" charset="0"/>
              </a:rPr>
              <a:t>water filter systems, supplements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solidFill>
                  <a:srgbClr val="0070C0"/>
                </a:solidFill>
              </a:rPr>
              <a:t>Naturally Occurring Exemption</a:t>
            </a:r>
          </a:p>
        </p:txBody>
      </p:sp>
      <p:sp>
        <p:nvSpPr>
          <p:cNvPr id="3" name="Content Placeholder 2"/>
          <p:cNvSpPr>
            <a:spLocks noGrp="1"/>
          </p:cNvSpPr>
          <p:nvPr>
            <p:ph sz="quarter" idx="1"/>
          </p:nvPr>
        </p:nvSpPr>
        <p:spPr>
          <a:xfrm>
            <a:off x="457200" y="1371600"/>
            <a:ext cx="8229600" cy="4495800"/>
          </a:xfrm>
        </p:spPr>
        <p:txBody>
          <a:bodyPr>
            <a:noAutofit/>
          </a:bodyPr>
          <a:lstStyle/>
          <a:p>
            <a:pPr marL="0" indent="0">
              <a:buFont typeface="Wingdings 2" pitchFamily="18" charset="2"/>
              <a:buNone/>
              <a:defRPr/>
            </a:pPr>
            <a:r>
              <a:rPr lang="en-US" sz="1600" dirty="0"/>
              <a:t>ARTICLE 5. Extent of Exposure</a:t>
            </a:r>
          </a:p>
          <a:p>
            <a:pPr marL="0" indent="0">
              <a:buFont typeface="Wingdings 2" pitchFamily="18" charset="2"/>
              <a:buNone/>
              <a:defRPr/>
            </a:pPr>
            <a:r>
              <a:rPr lang="en-US" sz="1600" dirty="0"/>
              <a:t>§ 25501. Exposure to a Naturally Occurring Chemical in a Food</a:t>
            </a:r>
          </a:p>
          <a:p>
            <a:pPr>
              <a:defRPr/>
            </a:pPr>
            <a:r>
              <a:rPr lang="en-US" sz="1600" dirty="0"/>
              <a:t>(a) Human consumption of a food shall not constitute an “exposure” for purposes of Section 25249.6 of the Act to a listed chemical in the food to the extent that the person responsible for the exposure can show that the chemical is naturally occurring in the food.</a:t>
            </a:r>
          </a:p>
          <a:p>
            <a:pPr>
              <a:defRPr/>
            </a:pPr>
            <a:r>
              <a:rPr lang="en-US" sz="1600" dirty="0" smtClean="0"/>
              <a:t>(</a:t>
            </a:r>
            <a:r>
              <a:rPr lang="en-US" sz="1600" dirty="0"/>
              <a:t>b) A person otherwise responsible for an exposure to a listed chemical in a consumer product, other than food, does not “expose” an individual within the meaning of Section 25249.6 of the Act to the extent that the person can show that </a:t>
            </a:r>
            <a:r>
              <a:rPr lang="en-US" sz="1600" dirty="0">
                <a:solidFill>
                  <a:srgbClr val="0070C0"/>
                </a:solidFill>
              </a:rPr>
              <a:t>the chemical was a naturally occurring chemical in food, and the food was used in the manufacture, production, or processing of the consumer product. </a:t>
            </a:r>
            <a:r>
              <a:rPr lang="en-US" sz="1600" dirty="0"/>
              <a:t>Where a consumer product contains a listed chemical, and the source of the chemical is in part from a naturally occurring chemical in food and in part from other sources, “exposure” can only occur as to that portion of the chemical from other sources.</a:t>
            </a:r>
          </a:p>
          <a:p>
            <a:pPr>
              <a:defRPr/>
            </a:pPr>
            <a:r>
              <a:rPr lang="en-US" sz="1600" dirty="0" smtClean="0"/>
              <a:t>NOTE</a:t>
            </a:r>
            <a:r>
              <a:rPr lang="en-US" sz="1600" dirty="0"/>
              <a:t>: Authority cited: Section 25249.12, Health and Safety Code Section. Reference: Section 25249.6, Health and Safety Code.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49407" y="155697"/>
            <a:ext cx="8842375" cy="911225"/>
          </a:xfrm>
        </p:spPr>
        <p:txBody>
          <a:bodyPr/>
          <a:lstStyle/>
          <a:p>
            <a:r>
              <a:rPr lang="en-US" altLang="en-US" smtClean="0">
                <a:solidFill>
                  <a:srgbClr val="0070C0"/>
                </a:solidFill>
                <a:latin typeface="Bell MT" pitchFamily="18" charset="0"/>
              </a:rPr>
              <a:t>Defenses: Naturally Occurring</a:t>
            </a:r>
          </a:p>
        </p:txBody>
      </p:sp>
      <p:sp>
        <p:nvSpPr>
          <p:cNvPr id="73731" name="Content Placeholder 2"/>
          <p:cNvSpPr>
            <a:spLocks noGrp="1"/>
          </p:cNvSpPr>
          <p:nvPr>
            <p:ph sz="quarter" idx="1"/>
          </p:nvPr>
        </p:nvSpPr>
        <p:spPr>
          <a:xfrm>
            <a:off x="301625" y="1527175"/>
            <a:ext cx="8504238" cy="4572000"/>
          </a:xfrm>
        </p:spPr>
        <p:txBody>
          <a:bodyPr/>
          <a:lstStyle/>
          <a:p>
            <a:r>
              <a:rPr lang="en-US" altLang="en-US" sz="3200" u="sng" smtClean="0">
                <a:latin typeface="Bell MT" pitchFamily="18" charset="0"/>
              </a:rPr>
              <a:t>People ex rel. Edmund G. Brown Jr. v. Tri-Union Seafoods, LLC</a:t>
            </a:r>
            <a:r>
              <a:rPr lang="en-US" altLang="en-US" sz="3200" smtClean="0">
                <a:latin typeface="Bell MT" pitchFamily="18" charset="0"/>
              </a:rPr>
              <a:t>, 171 Cal. App. 4th 1549 (2009)</a:t>
            </a:r>
          </a:p>
          <a:p>
            <a:r>
              <a:rPr lang="en-US" altLang="en-US" sz="3200" smtClean="0">
                <a:latin typeface="Bell MT" pitchFamily="18" charset="0"/>
              </a:rPr>
              <a:t>Court found that the mercury that was in tuna was naturally occurring, although the Court did leave the door open for additional evidence otherwise.</a:t>
            </a:r>
          </a:p>
          <a:p>
            <a:pPr>
              <a:buFont typeface="Wingdings 2" pitchFamily="18" charset="2"/>
              <a:buNone/>
            </a:pPr>
            <a:endParaRPr lang="en-US" altLang="en-US" smtClean="0">
              <a:latin typeface="Bell MT" pitchFamily="18" charset="0"/>
            </a:endParaRPr>
          </a:p>
          <a:p>
            <a:pPr>
              <a:buFont typeface="Wingdings 2" pitchFamily="18" charset="2"/>
              <a:buNone/>
            </a:pPr>
            <a:endParaRPr lang="en-US" altLang="en-US" smtClean="0">
              <a:latin typeface="Bell MT"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dirty="0" smtClean="0">
                <a:solidFill>
                  <a:srgbClr val="0070C0"/>
                </a:solidFill>
              </a:rPr>
              <a:t>Defenses: Naturally Occurring</a:t>
            </a:r>
            <a:endParaRPr lang="en-US" dirty="0">
              <a:solidFill>
                <a:srgbClr val="0070C0"/>
              </a:solidFill>
            </a:endParaRPr>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a:defRPr/>
            </a:pPr>
            <a:r>
              <a:rPr lang="en-US" sz="4000" dirty="0" smtClean="0">
                <a:latin typeface="Bell MT" pitchFamily="18" charset="0"/>
              </a:rPr>
              <a:t>No duty relative to the exposure if caused by chemicals that naturally occur in the food product.</a:t>
            </a:r>
          </a:p>
          <a:p>
            <a:pPr>
              <a:defRPr/>
            </a:pPr>
            <a:r>
              <a:rPr lang="en-US" sz="4000" dirty="0" smtClean="0">
                <a:latin typeface="Bell MT" pitchFamily="18" charset="0"/>
              </a:rPr>
              <a:t>Is a defense </a:t>
            </a:r>
            <a:r>
              <a:rPr lang="en-US" sz="4000" dirty="0" smtClean="0">
                <a:solidFill>
                  <a:srgbClr val="0070C0"/>
                </a:solidFill>
                <a:latin typeface="Bell MT" pitchFamily="18" charset="0"/>
              </a:rPr>
              <a:t>only to the extent you can prove that the chemical is naturally occurring by expert testimony- there can no man-made component.</a:t>
            </a:r>
          </a:p>
          <a:p>
            <a:pPr>
              <a:defRPr/>
            </a:pPr>
            <a:r>
              <a:rPr lang="en-US" sz="4000" dirty="0" smtClean="0">
                <a:latin typeface="Bell MT" pitchFamily="18" charset="0"/>
              </a:rPr>
              <a:t>May require </a:t>
            </a:r>
            <a:r>
              <a:rPr lang="en-US" sz="4000" dirty="0" smtClean="0">
                <a:solidFill>
                  <a:srgbClr val="0070C0"/>
                </a:solidFill>
                <a:latin typeface="Bell MT" pitchFamily="18" charset="0"/>
              </a:rPr>
              <a:t>extensive research </a:t>
            </a:r>
            <a:r>
              <a:rPr lang="en-US" sz="4000" dirty="0" smtClean="0">
                <a:latin typeface="Bell MT" pitchFamily="18" charset="0"/>
              </a:rPr>
              <a:t>going back to the place where it is grown.</a:t>
            </a:r>
          </a:p>
          <a:p>
            <a:pPr>
              <a:defRPr/>
            </a:pPr>
            <a:r>
              <a:rPr lang="en-US" sz="4000" dirty="0" smtClean="0">
                <a:latin typeface="Bell MT" pitchFamily="18" charset="0"/>
              </a:rPr>
              <a:t>Expensive and difficult to prove.</a:t>
            </a:r>
            <a:endParaRPr lang="en-US" sz="4000" dirty="0">
              <a:latin typeface="Bell MT"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28600" y="-228600"/>
            <a:ext cx="8534400" cy="1371600"/>
          </a:xfrm>
        </p:spPr>
        <p:txBody>
          <a:bodyPr/>
          <a:lstStyle/>
          <a:p>
            <a:r>
              <a:rPr lang="en-US" altLang="en-US" sz="2800" smtClean="0">
                <a:solidFill>
                  <a:srgbClr val="0070C0"/>
                </a:solidFill>
              </a:rPr>
              <a:t>Environmental Law Foundation v. Beech-Nut et al</a:t>
            </a:r>
            <a:br>
              <a:rPr lang="en-US" altLang="en-US" sz="2800" smtClean="0">
                <a:solidFill>
                  <a:srgbClr val="0070C0"/>
                </a:solidFill>
              </a:rPr>
            </a:br>
            <a:r>
              <a:rPr lang="en-US" altLang="en-US" sz="2800" smtClean="0">
                <a:solidFill>
                  <a:srgbClr val="0070C0"/>
                </a:solidFill>
              </a:rPr>
              <a:t>(Alameda Superior Court 2013)</a:t>
            </a:r>
          </a:p>
        </p:txBody>
      </p:sp>
      <p:sp>
        <p:nvSpPr>
          <p:cNvPr id="7577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75780" name="Content Placeholder 3"/>
          <p:cNvSpPr>
            <a:spLocks noGrp="1"/>
          </p:cNvSpPr>
          <p:nvPr>
            <p:ph sz="quarter" idx="1"/>
          </p:nvPr>
        </p:nvSpPr>
        <p:spPr>
          <a:xfrm>
            <a:off x="301625" y="1527175"/>
            <a:ext cx="8504238" cy="4572000"/>
          </a:xfrm>
        </p:spPr>
        <p:txBody>
          <a:bodyPr/>
          <a:lstStyle/>
          <a:p>
            <a:r>
              <a:rPr lang="en-US" altLang="en-US" sz="2400" smtClean="0"/>
              <a:t>Recent case with respect to food and fruit juice with alleged lead levels</a:t>
            </a:r>
          </a:p>
          <a:p>
            <a:r>
              <a:rPr lang="en-US" altLang="en-US" sz="2400" smtClean="0"/>
              <a:t>Court found:</a:t>
            </a:r>
          </a:p>
          <a:p>
            <a:pPr lvl="1"/>
            <a:r>
              <a:rPr lang="en-US" altLang="en-US" sz="2400" smtClean="0"/>
              <a:t>No Federal Preemption</a:t>
            </a:r>
          </a:p>
          <a:p>
            <a:pPr lvl="1"/>
            <a:r>
              <a:rPr lang="en-US" altLang="en-US" sz="2400" smtClean="0"/>
              <a:t>Insufficient Proof that the lead was Naturally Occurring</a:t>
            </a:r>
          </a:p>
          <a:p>
            <a:pPr lvl="1"/>
            <a:r>
              <a:rPr lang="en-US" altLang="en-US" sz="2400" smtClean="0"/>
              <a:t>Did find that the Exposure Assessment was done correctly and allowed the use of average dosages over time, rather than looking at acute exposure</a:t>
            </a:r>
          </a:p>
          <a:p>
            <a:pPr lvl="1"/>
            <a:endParaRPr lang="en-US" alt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solidFill>
                  <a:srgbClr val="0070C0"/>
                </a:solidFill>
              </a:rPr>
              <a:t>Final Suggestions</a:t>
            </a:r>
          </a:p>
        </p:txBody>
      </p:sp>
      <p:sp>
        <p:nvSpPr>
          <p:cNvPr id="76803"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4" name="Content Placeholder 3"/>
          <p:cNvSpPr>
            <a:spLocks noGrp="1"/>
          </p:cNvSpPr>
          <p:nvPr>
            <p:ph sz="quarter" idx="1"/>
          </p:nvPr>
        </p:nvSpPr>
        <p:spPr>
          <a:xfrm>
            <a:off x="301625" y="1527175"/>
            <a:ext cx="8504238" cy="4572000"/>
          </a:xfrm>
        </p:spPr>
        <p:txBody>
          <a:bodyPr>
            <a:normAutofit fontScale="92500" lnSpcReduction="10000"/>
          </a:bodyPr>
          <a:lstStyle/>
          <a:p>
            <a:pPr>
              <a:defRPr/>
            </a:pPr>
            <a:r>
              <a:rPr lang="en-US" sz="2800" dirty="0" smtClean="0"/>
              <a:t>Clients need to know what's in their product</a:t>
            </a:r>
          </a:p>
          <a:p>
            <a:pPr>
              <a:defRPr/>
            </a:pPr>
            <a:r>
              <a:rPr lang="en-US" sz="2800" dirty="0" smtClean="0"/>
              <a:t>Need to know whether you exceed the Safe Harbor or Settlement thresholds</a:t>
            </a:r>
          </a:p>
          <a:p>
            <a:pPr>
              <a:defRPr/>
            </a:pPr>
            <a:r>
              <a:rPr lang="en-US" sz="2800" dirty="0" smtClean="0"/>
              <a:t>If Client can  need to contractually place the onus on Client’s suppliers to meet the regulations</a:t>
            </a:r>
          </a:p>
          <a:p>
            <a:pPr>
              <a:defRPr/>
            </a:pPr>
            <a:r>
              <a:rPr lang="en-US" sz="2800" dirty="0" smtClean="0"/>
              <a:t>Insurance for Proposition 65 if possible</a:t>
            </a:r>
          </a:p>
          <a:p>
            <a:pPr>
              <a:defRPr/>
            </a:pPr>
            <a:r>
              <a:rPr lang="en-US" sz="2800" dirty="0" smtClean="0"/>
              <a:t>Do as much negotiating during can do the sixty notice period in the Proposition 65 cases</a:t>
            </a:r>
          </a:p>
          <a:p>
            <a:pPr>
              <a:defRPr/>
            </a:pPr>
            <a:r>
              <a:rPr lang="en-US" sz="2800" dirty="0" smtClean="0"/>
              <a:t>Make business decision as to how to proceed</a:t>
            </a:r>
          </a:p>
          <a:p>
            <a:pPr>
              <a:defRPr/>
            </a:pPr>
            <a:r>
              <a:rPr lang="en-US" sz="2800"/>
              <a:t>You need to have an attorney and expert on call to handle these issues </a:t>
            </a:r>
            <a:endParaRPr lang="en-US" sz="2800" dirty="0"/>
          </a:p>
          <a:p>
            <a:pPr>
              <a:defRPr/>
            </a:pP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solidFill>
                  <a:srgbClr val="0070C0"/>
                </a:solidFill>
              </a:rPr>
              <a:t>Interesting Prop 65 Chemicals</a:t>
            </a:r>
          </a:p>
        </p:txBody>
      </p:sp>
      <p:sp>
        <p:nvSpPr>
          <p:cNvPr id="31747"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31748" name="Content Placeholder 3"/>
          <p:cNvSpPr>
            <a:spLocks noGrp="1"/>
          </p:cNvSpPr>
          <p:nvPr>
            <p:ph sz="quarter" idx="1"/>
          </p:nvPr>
        </p:nvSpPr>
        <p:spPr>
          <a:xfrm>
            <a:off x="301625" y="1527175"/>
            <a:ext cx="8504238" cy="4572000"/>
          </a:xfrm>
        </p:spPr>
        <p:txBody>
          <a:bodyPr/>
          <a:lstStyle/>
          <a:p>
            <a:r>
              <a:rPr lang="en-US" altLang="en-US" sz="4000" smtClean="0"/>
              <a:t>Cigarette Smoke</a:t>
            </a:r>
          </a:p>
          <a:p>
            <a:r>
              <a:rPr lang="en-US" altLang="en-US" sz="4000" smtClean="0"/>
              <a:t>Diesel Fumes</a:t>
            </a:r>
          </a:p>
          <a:p>
            <a:r>
              <a:rPr lang="en-US" altLang="en-US" sz="4000" smtClean="0"/>
              <a:t>Saw Dust</a:t>
            </a:r>
          </a:p>
          <a:p>
            <a:r>
              <a:rPr lang="en-US" altLang="en-US" sz="4000" smtClean="0"/>
              <a:t>Sulphur Dioxide</a:t>
            </a:r>
          </a:p>
          <a:p>
            <a:r>
              <a:rPr lang="en-US" altLang="en-US" sz="4000" smtClean="0"/>
              <a:t>Ethyl Alcohol</a:t>
            </a:r>
          </a:p>
          <a:p>
            <a:r>
              <a:rPr lang="en-US" altLang="en-US" sz="4000" smtClean="0"/>
              <a:t>Round Up</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638" y="2590800"/>
            <a:ext cx="8991601" cy="3276600"/>
          </a:xfrm>
        </p:spPr>
        <p:txBody>
          <a:bodyPr>
            <a:normAutofit/>
          </a:bodyPr>
          <a:lstStyle/>
          <a:p>
            <a:pPr eaLnBrk="1" fontAlgn="auto" hangingPunct="1">
              <a:spcAft>
                <a:spcPts val="0"/>
              </a:spcAft>
              <a:buFont typeface="Wingdings 2"/>
              <a:buNone/>
              <a:defRPr/>
            </a:pPr>
            <a:endParaRPr lang="en-US" sz="1800" dirty="0" smtClean="0"/>
          </a:p>
          <a:p>
            <a:pPr eaLnBrk="1" fontAlgn="auto" hangingPunct="1">
              <a:spcAft>
                <a:spcPts val="0"/>
              </a:spcAft>
              <a:buFont typeface="Wingdings 2"/>
              <a:buNone/>
              <a:defRPr/>
            </a:pPr>
            <a:r>
              <a:rPr lang="en-US" sz="1800" dirty="0" smtClean="0"/>
              <a:t>  LEE N. Smith  </a:t>
            </a:r>
            <a:r>
              <a:rPr lang="en-US" sz="1800" dirty="0" smtClean="0">
                <a:sym typeface="Wingdings" panose="05000000000000000000" pitchFamily="2" charset="2"/>
              </a:rPr>
              <a:t>  </a:t>
            </a:r>
            <a:r>
              <a:rPr lang="en-US" sz="1800" dirty="0" smtClean="0"/>
              <a:t>Partner  </a:t>
            </a:r>
            <a:r>
              <a:rPr lang="en-US" sz="1800" dirty="0" smtClean="0">
                <a:sym typeface="Wingdings" panose="05000000000000000000" pitchFamily="2" charset="2"/>
              </a:rPr>
              <a:t>  </a:t>
            </a:r>
            <a:r>
              <a:rPr lang="en-US" sz="1800" dirty="0" smtClean="0"/>
              <a:t>559-248-4820</a:t>
            </a:r>
          </a:p>
          <a:p>
            <a:pPr eaLnBrk="1" fontAlgn="auto" hangingPunct="1">
              <a:spcAft>
                <a:spcPts val="0"/>
              </a:spcAft>
              <a:buFont typeface="Wingdings 2"/>
              <a:buNone/>
              <a:defRPr/>
            </a:pPr>
            <a:endParaRPr lang="en-US" sz="1800" dirty="0"/>
          </a:p>
          <a:p>
            <a:pPr eaLnBrk="1" fontAlgn="auto" hangingPunct="1">
              <a:spcAft>
                <a:spcPts val="0"/>
              </a:spcAft>
              <a:buFont typeface="Wingdings 2"/>
              <a:buNone/>
              <a:defRPr/>
            </a:pPr>
            <a:endParaRPr lang="en-US" sz="1800" dirty="0" smtClean="0"/>
          </a:p>
          <a:p>
            <a:pPr eaLnBrk="1" fontAlgn="auto" hangingPunct="1">
              <a:spcAft>
                <a:spcPts val="0"/>
              </a:spcAft>
              <a:buFont typeface="Wingdings 2"/>
              <a:buNone/>
              <a:defRPr/>
            </a:pPr>
            <a:endParaRPr lang="en-US" sz="1800" dirty="0" smtClean="0"/>
          </a:p>
          <a:p>
            <a:pPr eaLnBrk="1" fontAlgn="auto" hangingPunct="1">
              <a:spcAft>
                <a:spcPts val="0"/>
              </a:spcAft>
              <a:buFont typeface="Wingdings 2"/>
              <a:buNone/>
              <a:defRPr/>
            </a:pPr>
            <a:endParaRPr lang="en-US" sz="1000" dirty="0" smtClean="0"/>
          </a:p>
          <a:p>
            <a:pPr eaLnBrk="1" fontAlgn="auto" hangingPunct="1">
              <a:spcAft>
                <a:spcPts val="0"/>
              </a:spcAft>
              <a:buFont typeface="Wingdings 2"/>
              <a:buNone/>
              <a:defRPr/>
            </a:pPr>
            <a:r>
              <a:rPr lang="en-US" sz="1000" dirty="0" smtClean="0"/>
              <a:t>   Fresno  Visalia Bakersfield Los Angeles  Sacramento</a:t>
            </a:r>
          </a:p>
          <a:p>
            <a:pPr eaLnBrk="1" fontAlgn="auto" hangingPunct="1">
              <a:spcAft>
                <a:spcPts val="0"/>
              </a:spcAft>
              <a:defRPr/>
            </a:pPr>
            <a:endParaRPr lang="en-US" sz="1800" dirty="0" smtClean="0"/>
          </a:p>
          <a:p>
            <a:pPr eaLnBrk="1" fontAlgn="auto" hangingPunct="1">
              <a:spcAft>
                <a:spcPts val="0"/>
              </a:spcAft>
              <a:defRPr/>
            </a:pPr>
            <a:r>
              <a:rPr lang="en-US" sz="1800" dirty="0" smtClean="0"/>
              <a:t>JACK </a:t>
            </a:r>
            <a:r>
              <a:rPr lang="en-US" sz="1800" dirty="0"/>
              <a:t>C. HENNING  </a:t>
            </a:r>
            <a:r>
              <a:rPr lang="en-US" sz="1800" dirty="0">
                <a:sym typeface="Wingdings" panose="05000000000000000000" pitchFamily="2" charset="2"/>
              </a:rPr>
              <a:t>  </a:t>
            </a:r>
            <a:r>
              <a:rPr lang="en-US" sz="1800" dirty="0"/>
              <a:t>Partner  </a:t>
            </a:r>
            <a:r>
              <a:rPr lang="en-US" sz="1800" dirty="0" smtClean="0">
                <a:sym typeface="Wingdings" panose="05000000000000000000" pitchFamily="2" charset="2"/>
              </a:rPr>
              <a:t>  </a:t>
            </a:r>
            <a:r>
              <a:rPr lang="en-US" sz="1800" dirty="0" smtClean="0"/>
              <a:t>415-397-2700</a:t>
            </a:r>
            <a:endParaRPr lang="en-US" sz="1800" dirty="0"/>
          </a:p>
          <a:p>
            <a:pPr eaLnBrk="1" fontAlgn="auto" hangingPunct="1">
              <a:spcAft>
                <a:spcPts val="0"/>
              </a:spcAft>
              <a:buFont typeface="Wingdings 2"/>
              <a:buNone/>
              <a:defRPr/>
            </a:pPr>
            <a:endParaRPr lang="en-US" sz="1800" dirty="0"/>
          </a:p>
        </p:txBody>
      </p:sp>
      <p:sp>
        <p:nvSpPr>
          <p:cNvPr id="77827" name="Title 2"/>
          <p:cNvSpPr>
            <a:spLocks noGrp="1"/>
          </p:cNvSpPr>
          <p:nvPr>
            <p:ph type="ctrTitle"/>
          </p:nvPr>
        </p:nvSpPr>
        <p:spPr>
          <a:xfrm>
            <a:off x="533400" y="457200"/>
            <a:ext cx="7772400" cy="762000"/>
          </a:xfrm>
        </p:spPr>
        <p:txBody>
          <a:bodyPr/>
          <a:lstStyle/>
          <a:p>
            <a:pPr eaLnBrk="1" hangingPunct="1"/>
            <a:r>
              <a:rPr lang="en-US" altLang="en-US" smtClean="0">
                <a:solidFill>
                  <a:srgbClr val="0070C0"/>
                </a:solidFill>
              </a:rPr>
              <a:t>Contact Information</a:t>
            </a:r>
          </a:p>
        </p:txBody>
      </p:sp>
      <p:sp>
        <p:nvSpPr>
          <p:cNvPr id="77828" name="TextBox 4"/>
          <p:cNvSpPr txBox="1">
            <a:spLocks noChangeArrowheads="1"/>
          </p:cNvSpPr>
          <p:nvPr/>
        </p:nvSpPr>
        <p:spPr bwMode="auto">
          <a:xfrm>
            <a:off x="8382000" y="6400921"/>
            <a:ext cx="60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lgn="r" eaLnBrk="1" hangingPunct="1">
              <a:spcBef>
                <a:spcPct val="0"/>
              </a:spcBef>
              <a:buClrTx/>
              <a:buSzTx/>
              <a:buFontTx/>
              <a:buNone/>
            </a:pPr>
            <a:fld id="{13F9F58D-EA1F-4111-B132-6296147C9F95}" type="slidenum">
              <a:rPr lang="en-US" altLang="en-US" sz="1200">
                <a:solidFill>
                  <a:srgbClr val="000000"/>
                </a:solidFill>
                <a:latin typeface="Arial" charset="0"/>
                <a:cs typeface="Arial" charset="0"/>
              </a:rPr>
              <a:pPr algn="r" eaLnBrk="1" hangingPunct="1">
                <a:spcBef>
                  <a:spcPct val="0"/>
                </a:spcBef>
                <a:buClrTx/>
                <a:buSzTx/>
                <a:buFontTx/>
                <a:buNone/>
              </a:pPr>
              <a:t>50</a:t>
            </a:fld>
            <a:endParaRPr lang="en-US" altLang="en-US" sz="1200">
              <a:solidFill>
                <a:srgbClr val="000000"/>
              </a:solidFill>
              <a:latin typeface="Arial" charset="0"/>
              <a:cs typeface="Arial" charset="0"/>
            </a:endParaRPr>
          </a:p>
        </p:txBody>
      </p:sp>
      <p:pic>
        <p:nvPicPr>
          <p:cNvPr id="7782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0"/>
            <a:ext cx="548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0946"/>
            <a:ext cx="594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592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Determining Compliance for Proposition 65</a:t>
            </a:r>
            <a:endParaRPr lang="en-US" dirty="0"/>
          </a:p>
        </p:txBody>
      </p:sp>
      <p:sp>
        <p:nvSpPr>
          <p:cNvPr id="2" name="Slide Number Placeholder 1"/>
          <p:cNvSpPr>
            <a:spLocks noGrp="1"/>
          </p:cNvSpPr>
          <p:nvPr>
            <p:ph type="sldNum" sz="quarter" idx="4294967295"/>
          </p:nvPr>
        </p:nvSpPr>
        <p:spPr>
          <a:xfrm>
            <a:off x="0" y="6356474"/>
            <a:ext cx="584200" cy="366183"/>
          </a:xfrm>
        </p:spPr>
        <p:txBody>
          <a:bodyPr/>
          <a:lstStyle/>
          <a:p>
            <a:pPr algn="l" defTabSz="685800">
              <a:defRPr/>
            </a:pPr>
            <a:fld id="{6287E839-1268-424D-8170-4CD24E96FE07}" type="slidenum">
              <a:rPr lang="en-US" sz="900">
                <a:solidFill>
                  <a:prstClr val="white">
                    <a:lumMod val="50000"/>
                  </a:prstClr>
                </a:solidFill>
                <a:cs typeface="Arial"/>
              </a:rPr>
              <a:pPr algn="l" defTabSz="685800">
                <a:defRPr/>
              </a:pPr>
              <a:t>52</a:t>
            </a:fld>
            <a:endParaRPr lang="en-US" sz="900" dirty="0">
              <a:solidFill>
                <a:prstClr val="white">
                  <a:lumMod val="50000"/>
                </a:prstClr>
              </a:solidFill>
              <a:cs typeface="Arial"/>
            </a:endParaRPr>
          </a:p>
        </p:txBody>
      </p:sp>
      <p:pic>
        <p:nvPicPr>
          <p:cNvPr id="9" name="Picture Placeholder 8"/>
          <p:cNvPicPr>
            <a:picLocks noGrp="1" noChangeAspect="1"/>
          </p:cNvPicPr>
          <p:nvPr>
            <p:ph type="pic" sz="quarter" idx="13"/>
          </p:nvPr>
        </p:nvPicPr>
        <p:blipFill>
          <a:blip r:embed="rId2" cstate="hqprint">
            <a:extLst>
              <a:ext uri="{28A0092B-C50C-407E-A947-70E740481C1C}">
                <a14:useLocalDpi xmlns:a14="http://schemas.microsoft.com/office/drawing/2010/main"/>
              </a:ext>
            </a:extLst>
          </a:blip>
          <a:srcRect/>
          <a:stretch>
            <a:fillRect/>
          </a:stretch>
        </p:blipFill>
        <p:spPr/>
      </p:pic>
      <p:sp>
        <p:nvSpPr>
          <p:cNvPr id="7" name="Subtitle 1"/>
          <p:cNvSpPr txBox="1">
            <a:spLocks/>
          </p:cNvSpPr>
          <p:nvPr/>
        </p:nvSpPr>
        <p:spPr>
          <a:xfrm>
            <a:off x="1505043" y="5011021"/>
            <a:ext cx="3396136" cy="1060936"/>
          </a:xfrm>
          <a:prstGeom prst="rect">
            <a:avLst/>
          </a:prstGeom>
        </p:spPr>
        <p:txBody>
          <a:bodyPr>
            <a:normAutofit/>
          </a:bodyPr>
          <a:lst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95000"/>
              </a:lnSpc>
              <a:spcBef>
                <a:spcPts val="500"/>
              </a:spcBef>
              <a:spcAft>
                <a:spcPts val="0"/>
              </a:spcAft>
              <a:buFont typeface="Arial" charset="0"/>
              <a:buNone/>
            </a:pPr>
            <a:r>
              <a:rPr lang="en-US" sz="1200" b="1" dirty="0" smtClean="0">
                <a:solidFill>
                  <a:srgbClr val="FFFFFF"/>
                </a:solidFill>
              </a:rPr>
              <a:t>Ankur </a:t>
            </a:r>
            <a:r>
              <a:rPr lang="en-US" sz="1200" b="1" dirty="0" err="1" smtClean="0">
                <a:solidFill>
                  <a:srgbClr val="FFFFFF"/>
                </a:solidFill>
              </a:rPr>
              <a:t>Sinnghal</a:t>
            </a:r>
            <a:r>
              <a:rPr lang="en-US" sz="1200" dirty="0" smtClean="0">
                <a:solidFill>
                  <a:srgbClr val="FFFFFF"/>
                </a:solidFill>
              </a:rPr>
              <a:t> </a:t>
            </a:r>
            <a:r>
              <a:rPr lang="en-US" sz="1200" dirty="0" smtClean="0">
                <a:solidFill>
                  <a:srgbClr val="DAA31E"/>
                </a:solidFill>
              </a:rPr>
              <a:t>|</a:t>
            </a:r>
            <a:r>
              <a:rPr lang="en-US" sz="1200" dirty="0" smtClean="0">
                <a:solidFill>
                  <a:srgbClr val="FFFFFF"/>
                </a:solidFill>
              </a:rPr>
              <a:t>   </a:t>
            </a:r>
            <a:br>
              <a:rPr lang="en-US" sz="1200" dirty="0" smtClean="0">
                <a:solidFill>
                  <a:srgbClr val="FFFFFF"/>
                </a:solidFill>
              </a:rPr>
            </a:br>
            <a:r>
              <a:rPr lang="en-US" sz="1200" dirty="0" smtClean="0">
                <a:solidFill>
                  <a:srgbClr val="FFFFFF"/>
                </a:solidFill>
              </a:rPr>
              <a:t>Managing Scientist </a:t>
            </a:r>
            <a:r>
              <a:rPr lang="en-US" sz="1200" dirty="0" smtClean="0">
                <a:solidFill>
                  <a:srgbClr val="DAA31E"/>
                </a:solidFill>
              </a:rPr>
              <a:t>|</a:t>
            </a:r>
            <a:r>
              <a:rPr lang="en-US" sz="1200" dirty="0" smtClean="0">
                <a:solidFill>
                  <a:srgbClr val="FFFFFF"/>
                </a:solidFill>
              </a:rPr>
              <a:t>  Health Sciences</a:t>
            </a:r>
            <a:br>
              <a:rPr lang="en-US" sz="1200" dirty="0" smtClean="0">
                <a:solidFill>
                  <a:srgbClr val="FFFFFF"/>
                </a:solidFill>
              </a:rPr>
            </a:br>
            <a:r>
              <a:rPr lang="en-US" sz="1200" dirty="0" smtClean="0">
                <a:solidFill>
                  <a:srgbClr val="FFFFFF"/>
                </a:solidFill>
              </a:rPr>
              <a:t>510.268.5016 </a:t>
            </a:r>
            <a:r>
              <a:rPr lang="en-US" sz="1200" dirty="0" smtClean="0">
                <a:solidFill>
                  <a:srgbClr val="DAA31E"/>
                </a:solidFill>
              </a:rPr>
              <a:t>|</a:t>
            </a:r>
            <a:r>
              <a:rPr lang="en-US" sz="1200" dirty="0" smtClean="0">
                <a:solidFill>
                  <a:srgbClr val="FFFFFF"/>
                </a:solidFill>
              </a:rPr>
              <a:t>  asinghal@exponent.com</a:t>
            </a:r>
          </a:p>
          <a:p>
            <a:pPr fontAlgn="auto">
              <a:lnSpc>
                <a:spcPct val="95000"/>
              </a:lnSpc>
              <a:spcBef>
                <a:spcPts val="500"/>
              </a:spcBef>
              <a:spcAft>
                <a:spcPts val="0"/>
              </a:spcAft>
            </a:pPr>
            <a:endParaRPr lang="en-US" sz="1200" dirty="0" smtClean="0">
              <a:solidFill>
                <a:srgbClr val="FFFFFF"/>
              </a:solidFill>
            </a:endParaRPr>
          </a:p>
          <a:p>
            <a:pPr fontAlgn="auto">
              <a:lnSpc>
                <a:spcPct val="95000"/>
              </a:lnSpc>
              <a:spcAft>
                <a:spcPts val="0"/>
              </a:spcAft>
            </a:pPr>
            <a:endParaRPr lang="en-US" sz="1200" dirty="0">
              <a:solidFill>
                <a:srgbClr val="FFFFFF"/>
              </a:solidFill>
            </a:endParaRPr>
          </a:p>
        </p:txBody>
      </p:sp>
      <p:sp>
        <p:nvSpPr>
          <p:cNvPr id="8" name="Content Placeholder 9"/>
          <p:cNvSpPr txBox="1">
            <a:spLocks/>
          </p:cNvSpPr>
          <p:nvPr/>
        </p:nvSpPr>
        <p:spPr>
          <a:xfrm>
            <a:off x="5577815" y="4989488"/>
            <a:ext cx="2477639" cy="780056"/>
          </a:xfrm>
          <a:prstGeom prst="rect">
            <a:avLst/>
          </a:prstGeom>
          <a:ln>
            <a:noFill/>
          </a:ln>
        </p:spPr>
        <p:txBody>
          <a:bodyPr>
            <a:normAutofit/>
          </a:bodyPr>
          <a:lstStyle>
            <a:lvl1pPr marL="236538" indent="-236538" algn="l" defTabSz="685800" rtl="0" eaLnBrk="1" latinLnBrk="0" hangingPunct="1">
              <a:lnSpc>
                <a:spcPct val="90000"/>
              </a:lnSpc>
              <a:spcBef>
                <a:spcPts val="750"/>
              </a:spcBef>
              <a:buClr>
                <a:srgbClr val="00B0A9"/>
              </a:buClr>
              <a:buFont typeface="Arial" charset="0"/>
              <a:buChar char="•"/>
              <a:tabLst/>
              <a:defRPr sz="2100" kern="1200">
                <a:solidFill>
                  <a:schemeClr val="bg1"/>
                </a:solidFill>
                <a:latin typeface="+mn-lt"/>
                <a:ea typeface="+mn-ea"/>
                <a:cs typeface="+mn-cs"/>
              </a:defRPr>
            </a:lvl1pPr>
            <a:lvl2pPr marL="515938" indent="-228600" algn="l" defTabSz="685800" rtl="0" eaLnBrk="1" latinLnBrk="0" hangingPunct="1">
              <a:lnSpc>
                <a:spcPct val="90000"/>
              </a:lnSpc>
              <a:spcBef>
                <a:spcPts val="375"/>
              </a:spcBef>
              <a:buClr>
                <a:srgbClr val="00B0A9"/>
              </a:buClr>
              <a:buSzPct val="100000"/>
              <a:buFont typeface=".HelveticaNeueDeskInterface-Regular" charset="-120"/>
              <a:buChar char="–"/>
              <a:tabLst/>
              <a:defRPr sz="1800" kern="1200">
                <a:solidFill>
                  <a:schemeClr val="bg1"/>
                </a:solidFill>
                <a:latin typeface="+mn-lt"/>
                <a:ea typeface="+mn-ea"/>
                <a:cs typeface="+mn-cs"/>
              </a:defRPr>
            </a:lvl2pPr>
            <a:lvl3pPr marL="744538" indent="-203200" algn="l" defTabSz="685800" rtl="0" eaLnBrk="1" latinLnBrk="0" hangingPunct="1">
              <a:lnSpc>
                <a:spcPct val="90000"/>
              </a:lnSpc>
              <a:spcBef>
                <a:spcPts val="375"/>
              </a:spcBef>
              <a:buClr>
                <a:srgbClr val="00B0A9"/>
              </a:buClr>
              <a:buSzPct val="100000"/>
              <a:buFont typeface=".HelveticaNeueDeskInterface-Regular" charset="-120"/>
              <a:buChar char="–"/>
              <a:tabLst/>
              <a:defRPr sz="1500" kern="1200">
                <a:solidFill>
                  <a:schemeClr val="bg1"/>
                </a:solidFill>
                <a:latin typeface="+mn-lt"/>
                <a:ea typeface="+mn-ea"/>
                <a:cs typeface="+mn-cs"/>
              </a:defRPr>
            </a:lvl3pPr>
            <a:lvl4pPr marL="1031875" indent="-231775" algn="l" defTabSz="685800" rtl="0" eaLnBrk="1" latinLnBrk="0" hangingPunct="1">
              <a:lnSpc>
                <a:spcPct val="90000"/>
              </a:lnSpc>
              <a:spcBef>
                <a:spcPts val="375"/>
              </a:spcBef>
              <a:buClr>
                <a:srgbClr val="00B0A9"/>
              </a:buClr>
              <a:buSzPct val="100000"/>
              <a:buFont typeface=".HelveticaNeueDeskInterface-Regular" charset="-120"/>
              <a:buChar char="–"/>
              <a:tabLst/>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Bef>
                <a:spcPts val="500"/>
              </a:spcBef>
              <a:spcAft>
                <a:spcPts val="0"/>
              </a:spcAft>
              <a:buFont typeface="Arial" charset="0"/>
              <a:buNone/>
            </a:pPr>
            <a:r>
              <a:rPr lang="en-US" sz="1200" dirty="0" smtClean="0">
                <a:solidFill>
                  <a:srgbClr val="FFFFFF"/>
                </a:solidFill>
              </a:rPr>
              <a:t>March 28, 2018</a:t>
            </a:r>
            <a:endParaRPr lang="en-US" sz="1200" dirty="0">
              <a:solidFill>
                <a:srgbClr val="FFFFFF"/>
              </a:solidFill>
            </a:endParaRPr>
          </a:p>
        </p:txBody>
      </p:sp>
    </p:spTree>
    <p:extLst>
      <p:ext uri="{BB962C8B-B14F-4D97-AF65-F5344CB8AC3E}">
        <p14:creationId xmlns:p14="http://schemas.microsoft.com/office/powerpoint/2010/main" val="2591673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8" y="710072"/>
            <a:ext cx="8434530" cy="750229"/>
          </a:xfrm>
        </p:spPr>
        <p:txBody>
          <a:bodyPr/>
          <a:lstStyle/>
          <a:p>
            <a:r>
              <a:rPr lang="en-US" dirty="0" smtClean="0"/>
              <a:t>Proposition 65 Compliance Strategies</a:t>
            </a:r>
            <a:endParaRPr lang="en-US" dirty="0"/>
          </a:p>
        </p:txBody>
      </p:sp>
      <p:sp>
        <p:nvSpPr>
          <p:cNvPr id="3" name="Content Placeholder 2"/>
          <p:cNvSpPr>
            <a:spLocks noGrp="1"/>
          </p:cNvSpPr>
          <p:nvPr>
            <p:ph idx="1"/>
          </p:nvPr>
        </p:nvSpPr>
        <p:spPr>
          <a:xfrm>
            <a:off x="259488" y="1576945"/>
            <a:ext cx="7974569" cy="5645807"/>
          </a:xfrm>
        </p:spPr>
        <p:txBody>
          <a:bodyPr/>
          <a:lstStyle/>
          <a:p>
            <a:r>
              <a:rPr lang="en-US" dirty="0" smtClean="0">
                <a:solidFill>
                  <a:srgbClr val="FFFF00"/>
                </a:solidFill>
              </a:rPr>
              <a:t>Option 1: WARN</a:t>
            </a:r>
            <a:r>
              <a:rPr lang="en-US" dirty="0"/>
              <a:t>.</a:t>
            </a:r>
            <a:r>
              <a:rPr lang="en-US" dirty="0" smtClean="0"/>
              <a:t> However…</a:t>
            </a:r>
          </a:p>
          <a:p>
            <a:pPr lvl="1"/>
            <a:r>
              <a:rPr lang="en-US" dirty="0"/>
              <a:t>N</a:t>
            </a:r>
            <a:r>
              <a:rPr lang="en-US" dirty="0" smtClean="0"/>
              <a:t>ew 2018 warnings requirements</a:t>
            </a:r>
          </a:p>
          <a:p>
            <a:pPr lvl="1"/>
            <a:r>
              <a:rPr lang="en-US" dirty="0" smtClean="0"/>
              <a:t>Not reasonable in some situations</a:t>
            </a:r>
          </a:p>
          <a:p>
            <a:pPr lvl="1"/>
            <a:r>
              <a:rPr lang="en-US" dirty="0" smtClean="0"/>
              <a:t>Branding issues/competitor products</a:t>
            </a:r>
          </a:p>
          <a:p>
            <a:pPr lvl="1"/>
            <a:r>
              <a:rPr lang="en-US" dirty="0" smtClean="0"/>
              <a:t>Some retailers do not want Prop 65 labeled products</a:t>
            </a:r>
          </a:p>
          <a:p>
            <a:pPr lvl="1"/>
            <a:r>
              <a:rPr lang="en-US" dirty="0" smtClean="0"/>
              <a:t>Over-warning issue</a:t>
            </a:r>
          </a:p>
          <a:p>
            <a:pPr lvl="1"/>
            <a:r>
              <a:rPr lang="en-US" dirty="0" smtClean="0"/>
              <a:t>Unlikely to be served with a 60-day notice but …</a:t>
            </a:r>
          </a:p>
          <a:p>
            <a:pPr lvl="2"/>
            <a:r>
              <a:rPr lang="en-US" dirty="0" smtClean="0"/>
              <a:t>Requires a well-managed labeling program</a:t>
            </a:r>
          </a:p>
          <a:p>
            <a:pPr lvl="2"/>
            <a:r>
              <a:rPr lang="en-US" dirty="0" smtClean="0"/>
              <a:t>Be ready for customers’ inquires/questions, aggressive public interest groups </a:t>
            </a:r>
          </a:p>
          <a:p>
            <a:pPr lvl="2"/>
            <a:r>
              <a:rPr lang="en-US" dirty="0" smtClean="0"/>
              <a:t>Be ready for plaintiffs to look for inaccurate/“improper” 2018 labels</a:t>
            </a:r>
            <a:endParaRPr lang="en-US" dirty="0"/>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665539" y="5126560"/>
            <a:ext cx="1375954" cy="1617609"/>
          </a:xfrm>
          <a:prstGeom prst="rect">
            <a:avLst/>
          </a:prstGeom>
        </p:spPr>
      </p:pic>
    </p:spTree>
    <p:extLst>
      <p:ext uri="{BB962C8B-B14F-4D97-AF65-F5344CB8AC3E}">
        <p14:creationId xmlns:p14="http://schemas.microsoft.com/office/powerpoint/2010/main" val="13820929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 65 Compliance Strategies</a:t>
            </a:r>
            <a:endParaRPr lang="en-US" dirty="0"/>
          </a:p>
        </p:txBody>
      </p:sp>
      <p:sp>
        <p:nvSpPr>
          <p:cNvPr id="3" name="Content Placeholder 2"/>
          <p:cNvSpPr>
            <a:spLocks noGrp="1"/>
          </p:cNvSpPr>
          <p:nvPr>
            <p:ph idx="1"/>
          </p:nvPr>
        </p:nvSpPr>
        <p:spPr/>
        <p:txBody>
          <a:bodyPr/>
          <a:lstStyle/>
          <a:p>
            <a:r>
              <a:rPr lang="en-US" dirty="0" smtClean="0">
                <a:solidFill>
                  <a:srgbClr val="FFFF00"/>
                </a:solidFill>
              </a:rPr>
              <a:t>Option 2: Demonstrate exposure is below Safe Harbor Level.</a:t>
            </a:r>
            <a:r>
              <a:rPr lang="en-US" dirty="0" smtClean="0"/>
              <a:t> </a:t>
            </a:r>
            <a:r>
              <a:rPr lang="en-US" dirty="0"/>
              <a:t>H</a:t>
            </a:r>
            <a:r>
              <a:rPr lang="en-US" dirty="0" smtClean="0"/>
              <a:t>owever…</a:t>
            </a:r>
          </a:p>
          <a:p>
            <a:pPr lvl="1"/>
            <a:r>
              <a:rPr lang="en-US" dirty="0" smtClean="0"/>
              <a:t>Requires that you know what’s in your products </a:t>
            </a:r>
          </a:p>
          <a:p>
            <a:pPr lvl="1"/>
            <a:r>
              <a:rPr lang="en-US" dirty="0" smtClean="0"/>
              <a:t>Requires conducting technical assessment of your products</a:t>
            </a:r>
          </a:p>
          <a:p>
            <a:pPr lvl="2"/>
            <a:r>
              <a:rPr lang="en-US" dirty="0" smtClean="0"/>
              <a:t>In-house product testing from each supplier</a:t>
            </a:r>
          </a:p>
          <a:p>
            <a:pPr lvl="2"/>
            <a:r>
              <a:rPr lang="en-US" dirty="0" smtClean="0"/>
              <a:t>Documentation program</a:t>
            </a:r>
          </a:p>
          <a:p>
            <a:pPr lvl="2"/>
            <a:r>
              <a:rPr lang="en-US" dirty="0" smtClean="0"/>
              <a:t>Internal checks/auditing – off-the-shelf testing</a:t>
            </a:r>
          </a:p>
          <a:p>
            <a:pPr lvl="1"/>
            <a:r>
              <a:rPr lang="en-US" dirty="0" smtClean="0"/>
              <a:t>You may still be served with a 60-day notice but you will be prepared</a:t>
            </a:r>
          </a:p>
          <a:p>
            <a:pPr lvl="2"/>
            <a:r>
              <a:rPr lang="en-US" dirty="0" smtClean="0"/>
              <a:t>Often technical exposure assessments are used in settlement negotiations </a:t>
            </a:r>
          </a:p>
          <a:p>
            <a:pPr lvl="1"/>
            <a:r>
              <a:rPr lang="en-US" dirty="0" smtClean="0"/>
              <a:t>Regardless of the potential for Prop 65 litigation, some just want to know the answer and have the documentation.     </a:t>
            </a:r>
          </a:p>
        </p:txBody>
      </p:sp>
      <p:sp>
        <p:nvSpPr>
          <p:cNvPr id="4" name="Slide Number Placeholder 3"/>
          <p:cNvSpPr>
            <a:spLocks noGrp="1"/>
          </p:cNvSpPr>
          <p:nvPr>
            <p:ph type="sldNum" sz="quarter" idx="12"/>
          </p:nvPr>
        </p:nvSpPr>
        <p:spPr/>
        <p:txBody>
          <a:bodyPr/>
          <a:lstStyle/>
          <a:p>
            <a:fld id="{959DD345-62DD-A84F-BC08-1CA6580E988A}" type="slidenum">
              <a:rPr lang="en-US" smtClean="0">
                <a:solidFill>
                  <a:srgbClr val="FFFFFF"/>
                </a:solidFill>
              </a:rPr>
              <a:pPr/>
              <a:t>54</a:t>
            </a:fld>
            <a:endParaRPr lang="en-US" dirty="0">
              <a:solidFill>
                <a:srgbClr val="FFFFFF"/>
              </a:solidFill>
            </a:endParaRPr>
          </a:p>
        </p:txBody>
      </p:sp>
    </p:spTree>
    <p:extLst>
      <p:ext uri="{BB962C8B-B14F-4D97-AF65-F5344CB8AC3E}">
        <p14:creationId xmlns:p14="http://schemas.microsoft.com/office/powerpoint/2010/main" val="265340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Safe Harbor Level?</a:t>
            </a:r>
            <a:endParaRPr lang="en-US" dirty="0"/>
          </a:p>
        </p:txBody>
      </p:sp>
      <p:sp>
        <p:nvSpPr>
          <p:cNvPr id="3" name="Content Placeholder 2"/>
          <p:cNvSpPr>
            <a:spLocks noGrp="1"/>
          </p:cNvSpPr>
          <p:nvPr>
            <p:ph idx="1"/>
          </p:nvPr>
        </p:nvSpPr>
        <p:spPr>
          <a:xfrm>
            <a:off x="428649" y="1723075"/>
            <a:ext cx="8450455" cy="4736780"/>
          </a:xfrm>
        </p:spPr>
        <p:txBody>
          <a:bodyPr/>
          <a:lstStyle/>
          <a:p>
            <a:r>
              <a:rPr lang="en-US" sz="2000" dirty="0" smtClean="0"/>
              <a:t>NOT an easily understood value</a:t>
            </a:r>
          </a:p>
          <a:p>
            <a:r>
              <a:rPr lang="en-US" sz="2000" dirty="0" smtClean="0"/>
              <a:t>What it is NOT:</a:t>
            </a:r>
          </a:p>
          <a:p>
            <a:pPr lvl="1"/>
            <a:r>
              <a:rPr lang="en-US" sz="1600" dirty="0"/>
              <a:t>N</a:t>
            </a:r>
            <a:r>
              <a:rPr lang="en-US" sz="1600" dirty="0" smtClean="0"/>
              <a:t>ot the concentration of a chemical in product</a:t>
            </a:r>
          </a:p>
          <a:p>
            <a:pPr lvl="1"/>
            <a:r>
              <a:rPr lang="en-US" sz="1600" dirty="0" smtClean="0"/>
              <a:t>Not the % of chemical in a product</a:t>
            </a:r>
          </a:p>
          <a:p>
            <a:pPr lvl="1"/>
            <a:r>
              <a:rPr lang="en-US" sz="1600" dirty="0" smtClean="0"/>
              <a:t>Not the same level as other U.S. or international product requirements</a:t>
            </a:r>
          </a:p>
          <a:p>
            <a:r>
              <a:rPr lang="en-US" sz="2000" dirty="0" smtClean="0"/>
              <a:t>What it IS:</a:t>
            </a:r>
          </a:p>
          <a:p>
            <a:pPr lvl="1"/>
            <a:r>
              <a:rPr lang="en-US" sz="1600" dirty="0" smtClean="0"/>
              <a:t>Dose or exposure (in µg/day) from </a:t>
            </a:r>
            <a:r>
              <a:rPr lang="en-US" sz="1600" dirty="0" smtClean="0">
                <a:solidFill>
                  <a:srgbClr val="FFFF00"/>
                </a:solidFill>
              </a:rPr>
              <a:t>typical</a:t>
            </a:r>
            <a:r>
              <a:rPr lang="en-US" sz="1600" dirty="0" smtClean="0"/>
              <a:t> use of product </a:t>
            </a:r>
          </a:p>
          <a:p>
            <a:pPr lvl="2"/>
            <a:r>
              <a:rPr lang="en-US" sz="1400" dirty="0" smtClean="0"/>
              <a:t>Lead: 0.5 µg/day; </a:t>
            </a:r>
          </a:p>
          <a:p>
            <a:pPr lvl="2"/>
            <a:r>
              <a:rPr lang="en-US" sz="1400" dirty="0" err="1" smtClean="0"/>
              <a:t>Diethylhexyl</a:t>
            </a:r>
            <a:r>
              <a:rPr lang="en-US" sz="1400" dirty="0" smtClean="0"/>
              <a:t> phthalate (DEHP): 410 µg/day </a:t>
            </a:r>
          </a:p>
          <a:p>
            <a:pPr lvl="2"/>
            <a:r>
              <a:rPr lang="en-US" sz="1400" dirty="0" smtClean="0"/>
              <a:t>Formaldehyde: 40 µg/day</a:t>
            </a:r>
          </a:p>
          <a:p>
            <a:r>
              <a:rPr lang="en-US" sz="2000" dirty="0" smtClean="0"/>
              <a:t>For a few </a:t>
            </a:r>
            <a:r>
              <a:rPr lang="en-US" sz="2000" dirty="0"/>
              <a:t>chemicals </a:t>
            </a:r>
            <a:r>
              <a:rPr lang="en-US" sz="2000" dirty="0" smtClean="0"/>
              <a:t>(e.g., lead and phthalates), Prop 65 settlements have morphed into content requirements for </a:t>
            </a:r>
            <a:r>
              <a:rPr lang="en-US" sz="2000" dirty="0"/>
              <a:t>ease of </a:t>
            </a:r>
            <a:r>
              <a:rPr lang="en-US" sz="2000" dirty="0" smtClean="0"/>
              <a:t>implementation</a:t>
            </a:r>
            <a:endParaRPr lang="en-US" sz="2000" dirty="0"/>
          </a:p>
        </p:txBody>
      </p:sp>
    </p:spTree>
    <p:extLst>
      <p:ext uri="{BB962C8B-B14F-4D97-AF65-F5344CB8AC3E}">
        <p14:creationId xmlns:p14="http://schemas.microsoft.com/office/powerpoint/2010/main" val="4607851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Harbor Levels</a:t>
            </a:r>
            <a:endParaRPr lang="en-US" dirty="0"/>
          </a:p>
        </p:txBody>
      </p:sp>
      <p:sp>
        <p:nvSpPr>
          <p:cNvPr id="3" name="Content Placeholder 2"/>
          <p:cNvSpPr>
            <a:spLocks noGrp="1"/>
          </p:cNvSpPr>
          <p:nvPr>
            <p:ph idx="1"/>
          </p:nvPr>
        </p:nvSpPr>
        <p:spPr>
          <a:xfrm>
            <a:off x="256398" y="1825625"/>
            <a:ext cx="8699619" cy="4351339"/>
          </a:xfrm>
        </p:spPr>
        <p:txBody>
          <a:bodyPr/>
          <a:lstStyle/>
          <a:p>
            <a:pPr>
              <a:spcAft>
                <a:spcPts val="600"/>
              </a:spcAft>
            </a:pPr>
            <a:r>
              <a:rPr lang="en-US" dirty="0" smtClean="0"/>
              <a:t>For</a:t>
            </a:r>
            <a:r>
              <a:rPr lang="en-US" dirty="0" smtClean="0">
                <a:solidFill>
                  <a:srgbClr val="FFFF00"/>
                </a:solidFill>
              </a:rPr>
              <a:t> carcinogens</a:t>
            </a:r>
            <a:r>
              <a:rPr lang="en-US" dirty="0" smtClean="0"/>
              <a:t> – no significant risk level (NSRL)</a:t>
            </a:r>
          </a:p>
          <a:p>
            <a:pPr lvl="1">
              <a:spcAft>
                <a:spcPts val="600"/>
              </a:spcAft>
            </a:pPr>
            <a:r>
              <a:rPr lang="en-US" dirty="0" smtClean="0"/>
              <a:t>E.g. acrylamide and formaldehyde</a:t>
            </a:r>
          </a:p>
          <a:p>
            <a:pPr>
              <a:spcAft>
                <a:spcPts val="600"/>
              </a:spcAft>
            </a:pPr>
            <a:r>
              <a:rPr lang="en-US" dirty="0" smtClean="0"/>
              <a:t>For </a:t>
            </a:r>
            <a:r>
              <a:rPr lang="en-US" dirty="0" smtClean="0">
                <a:solidFill>
                  <a:srgbClr val="FFFF00"/>
                </a:solidFill>
              </a:rPr>
              <a:t>reproductive toxicants </a:t>
            </a:r>
            <a:r>
              <a:rPr lang="en-US" dirty="0" smtClean="0"/>
              <a:t>– maximum allowable dose level (MADL)</a:t>
            </a:r>
          </a:p>
          <a:p>
            <a:pPr lvl="1">
              <a:spcAft>
                <a:spcPts val="600"/>
              </a:spcAft>
            </a:pPr>
            <a:r>
              <a:rPr lang="en-US" dirty="0" smtClean="0"/>
              <a:t>E.g. lead and DEHP</a:t>
            </a:r>
          </a:p>
          <a:p>
            <a:pPr>
              <a:spcAft>
                <a:spcPts val="600"/>
              </a:spcAft>
            </a:pPr>
            <a:r>
              <a:rPr lang="en-US" dirty="0" smtClean="0"/>
              <a:t>Not available for all listed chemicals</a:t>
            </a:r>
          </a:p>
        </p:txBody>
      </p:sp>
      <p:sp>
        <p:nvSpPr>
          <p:cNvPr id="4" name="Slide Number Placeholder 3"/>
          <p:cNvSpPr>
            <a:spLocks noGrp="1"/>
          </p:cNvSpPr>
          <p:nvPr>
            <p:ph type="sldNum" sz="quarter" idx="12"/>
          </p:nvPr>
        </p:nvSpPr>
        <p:spPr/>
        <p:txBody>
          <a:bodyPr/>
          <a:lstStyle/>
          <a:p>
            <a:fld id="{959DD345-62DD-A84F-BC08-1CA6580E988A}" type="slidenum">
              <a:rPr lang="en-US" smtClean="0">
                <a:solidFill>
                  <a:srgbClr val="FFFFFF"/>
                </a:solidFill>
              </a:rPr>
              <a:pPr/>
              <a:t>56</a:t>
            </a:fld>
            <a:endParaRPr lang="en-US" dirty="0">
              <a:solidFill>
                <a:srgbClr val="FFFFFF"/>
              </a:solidFill>
            </a:endParaRPr>
          </a:p>
        </p:txBody>
      </p:sp>
    </p:spTree>
    <p:extLst>
      <p:ext uri="{BB962C8B-B14F-4D97-AF65-F5344CB8AC3E}">
        <p14:creationId xmlns:p14="http://schemas.microsoft.com/office/powerpoint/2010/main" val="13036366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Exposure</a:t>
            </a:r>
            <a:endParaRPr lang="en-US" dirty="0"/>
          </a:p>
        </p:txBody>
      </p:sp>
      <p:sp>
        <p:nvSpPr>
          <p:cNvPr id="3" name="Content Placeholder 2"/>
          <p:cNvSpPr>
            <a:spLocks noGrp="1"/>
          </p:cNvSpPr>
          <p:nvPr>
            <p:ph idx="1"/>
          </p:nvPr>
        </p:nvSpPr>
        <p:spPr>
          <a:xfrm>
            <a:off x="256398" y="1825625"/>
            <a:ext cx="8699619" cy="4351339"/>
          </a:xfrm>
        </p:spPr>
        <p:txBody>
          <a:bodyPr/>
          <a:lstStyle/>
          <a:p>
            <a:pPr>
              <a:spcAft>
                <a:spcPts val="600"/>
              </a:spcAft>
            </a:pPr>
            <a:r>
              <a:rPr lang="en-US" dirty="0" smtClean="0"/>
              <a:t>Inhalation, ingestion and dermal routes</a:t>
            </a:r>
          </a:p>
          <a:p>
            <a:pPr>
              <a:spcAft>
                <a:spcPts val="600"/>
              </a:spcAft>
            </a:pPr>
            <a:r>
              <a:rPr lang="en-US" dirty="0" smtClean="0"/>
              <a:t>Route(s) depend on the chemical and use scenario of product</a:t>
            </a:r>
          </a:p>
          <a:p>
            <a:pPr>
              <a:spcAft>
                <a:spcPts val="600"/>
              </a:spcAft>
            </a:pPr>
            <a:r>
              <a:rPr lang="en-US" dirty="0" smtClean="0"/>
              <a:t>e.g.</a:t>
            </a:r>
          </a:p>
          <a:p>
            <a:pPr lvl="1">
              <a:spcAft>
                <a:spcPts val="600"/>
              </a:spcAft>
            </a:pPr>
            <a:r>
              <a:rPr lang="en-US" dirty="0" smtClean="0"/>
              <a:t>Formaldehyde emissions from wood products – Inhalation </a:t>
            </a:r>
          </a:p>
          <a:p>
            <a:pPr lvl="1">
              <a:spcAft>
                <a:spcPts val="600"/>
              </a:spcAft>
            </a:pPr>
            <a:r>
              <a:rPr lang="en-US" dirty="0" smtClean="0"/>
              <a:t>Lead from brass products – Incidental </a:t>
            </a:r>
            <a:r>
              <a:rPr lang="en-US" dirty="0"/>
              <a:t>i</a:t>
            </a:r>
            <a:r>
              <a:rPr lang="en-US" dirty="0" smtClean="0"/>
              <a:t>ngestion from hand to mouth contact</a:t>
            </a:r>
          </a:p>
          <a:p>
            <a:pPr lvl="1">
              <a:spcAft>
                <a:spcPts val="600"/>
              </a:spcAft>
            </a:pPr>
            <a:r>
              <a:rPr lang="en-US" dirty="0" smtClean="0"/>
              <a:t>Phthalates from PVC cords – Dermal and Ingestion</a:t>
            </a:r>
          </a:p>
          <a:p>
            <a:pPr lvl="1">
              <a:spcAft>
                <a:spcPts val="600"/>
              </a:spcAft>
            </a:pPr>
            <a:r>
              <a:rPr lang="en-US" dirty="0" smtClean="0"/>
              <a:t>Acrylamide from food products – Ingestion only</a:t>
            </a:r>
          </a:p>
          <a:p>
            <a:pPr lvl="1">
              <a:spcAft>
                <a:spcPts val="600"/>
              </a:spcAft>
            </a:pPr>
            <a:endParaRPr lang="en-US" dirty="0" smtClean="0"/>
          </a:p>
        </p:txBody>
      </p:sp>
      <p:sp>
        <p:nvSpPr>
          <p:cNvPr id="4" name="Slide Number Placeholder 3"/>
          <p:cNvSpPr>
            <a:spLocks noGrp="1"/>
          </p:cNvSpPr>
          <p:nvPr>
            <p:ph type="sldNum" sz="quarter" idx="12"/>
          </p:nvPr>
        </p:nvSpPr>
        <p:spPr/>
        <p:txBody>
          <a:bodyPr/>
          <a:lstStyle/>
          <a:p>
            <a:fld id="{959DD345-62DD-A84F-BC08-1CA6580E988A}" type="slidenum">
              <a:rPr lang="en-US" smtClean="0">
                <a:solidFill>
                  <a:srgbClr val="FFFFFF"/>
                </a:solidFill>
              </a:rPr>
              <a:pPr/>
              <a:t>57</a:t>
            </a:fld>
            <a:endParaRPr lang="en-US" dirty="0">
              <a:solidFill>
                <a:srgbClr val="FFFFFF"/>
              </a:solidFill>
            </a:endParaRPr>
          </a:p>
        </p:txBody>
      </p:sp>
    </p:spTree>
    <p:extLst>
      <p:ext uri="{BB962C8B-B14F-4D97-AF65-F5344CB8AC3E}">
        <p14:creationId xmlns:p14="http://schemas.microsoft.com/office/powerpoint/2010/main" val="17045252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Assessment</a:t>
            </a:r>
            <a:endParaRPr lang="en-US" dirty="0"/>
          </a:p>
        </p:txBody>
      </p:sp>
      <p:sp>
        <p:nvSpPr>
          <p:cNvPr id="3" name="Content Placeholder 2"/>
          <p:cNvSpPr>
            <a:spLocks noGrp="1"/>
          </p:cNvSpPr>
          <p:nvPr>
            <p:ph idx="1"/>
          </p:nvPr>
        </p:nvSpPr>
        <p:spPr>
          <a:xfrm>
            <a:off x="256398" y="1825625"/>
            <a:ext cx="8699619" cy="4695867"/>
          </a:xfrm>
        </p:spPr>
        <p:txBody>
          <a:bodyPr/>
          <a:lstStyle/>
          <a:p>
            <a:pPr>
              <a:spcAft>
                <a:spcPts val="600"/>
              </a:spcAft>
            </a:pPr>
            <a:r>
              <a:rPr lang="en-US" dirty="0" smtClean="0"/>
              <a:t>Conduct exposure simulations </a:t>
            </a:r>
            <a:r>
              <a:rPr lang="en-US" dirty="0"/>
              <a:t>in a </a:t>
            </a:r>
            <a:r>
              <a:rPr lang="en-US" dirty="0">
                <a:solidFill>
                  <a:srgbClr val="FFFF00"/>
                </a:solidFill>
              </a:rPr>
              <a:t>representative</a:t>
            </a:r>
            <a:r>
              <a:rPr lang="en-US" dirty="0"/>
              <a:t> use </a:t>
            </a:r>
            <a:r>
              <a:rPr lang="en-US" dirty="0" smtClean="0"/>
              <a:t>scenario!!!</a:t>
            </a:r>
          </a:p>
          <a:p>
            <a:pPr lvl="1">
              <a:spcAft>
                <a:spcPts val="600"/>
              </a:spcAft>
            </a:pPr>
            <a:r>
              <a:rPr lang="en-US" dirty="0"/>
              <a:t>Chemicals </a:t>
            </a:r>
            <a:r>
              <a:rPr lang="en-US" dirty="0" smtClean="0"/>
              <a:t>used in product ≠ chemicals dislodged from product (exposure) </a:t>
            </a:r>
          </a:p>
          <a:p>
            <a:pPr>
              <a:spcAft>
                <a:spcPts val="600"/>
              </a:spcAft>
            </a:pPr>
            <a:r>
              <a:rPr lang="en-US" dirty="0" smtClean="0"/>
              <a:t>Different </a:t>
            </a:r>
            <a:r>
              <a:rPr lang="en-US" dirty="0"/>
              <a:t>products require </a:t>
            </a:r>
            <a:r>
              <a:rPr lang="en-US" dirty="0" smtClean="0"/>
              <a:t>different exposure scenarios based on their handling in real-life</a:t>
            </a:r>
          </a:p>
          <a:p>
            <a:pPr lvl="1">
              <a:spcAft>
                <a:spcPts val="600"/>
              </a:spcAft>
            </a:pPr>
            <a:r>
              <a:rPr lang="en-US" dirty="0" smtClean="0"/>
              <a:t>Determines how to conduct product testing</a:t>
            </a:r>
          </a:p>
        </p:txBody>
      </p:sp>
      <p:sp>
        <p:nvSpPr>
          <p:cNvPr id="4" name="Slide Number Placeholder 3"/>
          <p:cNvSpPr>
            <a:spLocks noGrp="1"/>
          </p:cNvSpPr>
          <p:nvPr>
            <p:ph type="sldNum" sz="quarter" idx="12"/>
          </p:nvPr>
        </p:nvSpPr>
        <p:spPr/>
        <p:txBody>
          <a:bodyPr/>
          <a:lstStyle/>
          <a:p>
            <a:fld id="{959DD345-62DD-A84F-BC08-1CA6580E988A}" type="slidenum">
              <a:rPr lang="en-US" smtClean="0">
                <a:solidFill>
                  <a:srgbClr val="FFFFFF"/>
                </a:solidFill>
              </a:rPr>
              <a:pPr/>
              <a:t>58</a:t>
            </a:fld>
            <a:endParaRPr lang="en-US" dirty="0">
              <a:solidFill>
                <a:srgbClr val="FFFFFF"/>
              </a:solidFill>
            </a:endParaRPr>
          </a:p>
        </p:txBody>
      </p:sp>
    </p:spTree>
    <p:extLst>
      <p:ext uri="{BB962C8B-B14F-4D97-AF65-F5344CB8AC3E}">
        <p14:creationId xmlns:p14="http://schemas.microsoft.com/office/powerpoint/2010/main" val="17929851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97" y="891543"/>
            <a:ext cx="8286750" cy="799148"/>
          </a:xfrm>
        </p:spPr>
        <p:txBody>
          <a:bodyPr/>
          <a:lstStyle/>
          <a:p>
            <a:r>
              <a:rPr lang="en-US" dirty="0" smtClean="0"/>
              <a:t>Testing Methods</a:t>
            </a:r>
            <a:endParaRPr lang="en-US" dirty="0"/>
          </a:p>
        </p:txBody>
      </p:sp>
      <p:sp>
        <p:nvSpPr>
          <p:cNvPr id="3" name="Content Placeholder 2"/>
          <p:cNvSpPr>
            <a:spLocks noGrp="1"/>
          </p:cNvSpPr>
          <p:nvPr>
            <p:ph idx="1"/>
          </p:nvPr>
        </p:nvSpPr>
        <p:spPr>
          <a:xfrm>
            <a:off x="247851" y="1663700"/>
            <a:ext cx="6024785" cy="5118435"/>
          </a:xfrm>
        </p:spPr>
        <p:txBody>
          <a:bodyPr/>
          <a:lstStyle/>
          <a:p>
            <a:pPr>
              <a:lnSpc>
                <a:spcPct val="100000"/>
              </a:lnSpc>
              <a:spcBef>
                <a:spcPts val="0"/>
              </a:spcBef>
              <a:spcAft>
                <a:spcPts val="0"/>
              </a:spcAft>
            </a:pPr>
            <a:r>
              <a:rPr lang="en-US" dirty="0" smtClean="0"/>
              <a:t>Product-use </a:t>
            </a:r>
            <a:r>
              <a:rPr lang="en-US" dirty="0"/>
              <a:t>s</a:t>
            </a:r>
            <a:r>
              <a:rPr lang="en-US" dirty="0" smtClean="0"/>
              <a:t>imulation</a:t>
            </a:r>
            <a:endParaRPr lang="en-US" dirty="0"/>
          </a:p>
          <a:p>
            <a:pPr lvl="1">
              <a:lnSpc>
                <a:spcPct val="100000"/>
              </a:lnSpc>
              <a:spcBef>
                <a:spcPts val="0"/>
              </a:spcBef>
              <a:spcAft>
                <a:spcPts val="0"/>
              </a:spcAft>
            </a:pPr>
            <a:r>
              <a:rPr lang="en-US" dirty="0">
                <a:cs typeface="ＭＳ Ｐゴシック" pitchFamily="54" charset="-128"/>
              </a:rPr>
              <a:t>Handle/use product – wipe skin area in contact with </a:t>
            </a:r>
            <a:r>
              <a:rPr lang="en-US" dirty="0" smtClean="0">
                <a:cs typeface="ＭＳ Ｐゴシック" pitchFamily="54" charset="-128"/>
              </a:rPr>
              <a:t>product</a:t>
            </a:r>
          </a:p>
          <a:p>
            <a:pPr lvl="1">
              <a:lnSpc>
                <a:spcPct val="100000"/>
              </a:lnSpc>
              <a:spcBef>
                <a:spcPts val="0"/>
              </a:spcBef>
              <a:spcAft>
                <a:spcPts val="0"/>
              </a:spcAft>
            </a:pPr>
            <a:r>
              <a:rPr lang="en-US" dirty="0" smtClean="0"/>
              <a:t>E.g. lead in brass </a:t>
            </a:r>
            <a:r>
              <a:rPr lang="en-US" dirty="0"/>
              <a:t>products or </a:t>
            </a:r>
            <a:r>
              <a:rPr lang="en-US" dirty="0" smtClean="0"/>
              <a:t>DEHP in PVC </a:t>
            </a:r>
            <a:r>
              <a:rPr lang="en-US" dirty="0"/>
              <a:t>cords</a:t>
            </a:r>
            <a:endParaRPr lang="en-US" dirty="0" smtClean="0">
              <a:cs typeface="ＭＳ Ｐゴシック" pitchFamily="54" charset="-128"/>
            </a:endParaRPr>
          </a:p>
          <a:p>
            <a:pPr>
              <a:lnSpc>
                <a:spcPct val="100000"/>
              </a:lnSpc>
              <a:spcBef>
                <a:spcPts val="0"/>
              </a:spcBef>
            </a:pPr>
            <a:r>
              <a:rPr lang="en-US" dirty="0" smtClean="0">
                <a:cs typeface="ＭＳ Ｐゴシック" pitchFamily="54" charset="-128"/>
              </a:rPr>
              <a:t>Emissions testing</a:t>
            </a:r>
          </a:p>
          <a:p>
            <a:pPr lvl="1">
              <a:lnSpc>
                <a:spcPct val="100000"/>
              </a:lnSpc>
              <a:spcBef>
                <a:spcPts val="0"/>
              </a:spcBef>
            </a:pPr>
            <a:r>
              <a:rPr lang="en-US" dirty="0" smtClean="0"/>
              <a:t>To </a:t>
            </a:r>
            <a:r>
              <a:rPr lang="en-US" dirty="0"/>
              <a:t>understand concentration in a living space </a:t>
            </a:r>
            <a:endParaRPr lang="en-US" dirty="0" smtClean="0"/>
          </a:p>
          <a:p>
            <a:pPr lvl="1">
              <a:lnSpc>
                <a:spcPct val="100000"/>
              </a:lnSpc>
              <a:spcBef>
                <a:spcPts val="0"/>
              </a:spcBef>
            </a:pPr>
            <a:r>
              <a:rPr lang="en-US" dirty="0" smtClean="0"/>
              <a:t>E.g. formaldehyde </a:t>
            </a:r>
            <a:r>
              <a:rPr lang="en-US" dirty="0"/>
              <a:t>from wood products </a:t>
            </a:r>
          </a:p>
          <a:p>
            <a:pPr>
              <a:lnSpc>
                <a:spcPct val="100000"/>
              </a:lnSpc>
              <a:spcBef>
                <a:spcPts val="0"/>
              </a:spcBef>
            </a:pPr>
            <a:r>
              <a:rPr lang="en-US" dirty="0" smtClean="0">
                <a:cs typeface="ＭＳ Ｐゴシック" pitchFamily="54" charset="-128"/>
              </a:rPr>
              <a:t>Leaching </a:t>
            </a:r>
          </a:p>
          <a:p>
            <a:pPr lvl="1">
              <a:lnSpc>
                <a:spcPct val="100000"/>
              </a:lnSpc>
              <a:spcBef>
                <a:spcPts val="0"/>
              </a:spcBef>
            </a:pPr>
            <a:r>
              <a:rPr lang="en-US" dirty="0" smtClean="0">
                <a:cs typeface="ＭＳ Ｐゴシック" pitchFamily="54" charset="-128"/>
              </a:rPr>
              <a:t>To understand chemical unloading when mouthed</a:t>
            </a:r>
          </a:p>
          <a:p>
            <a:pPr lvl="1">
              <a:lnSpc>
                <a:spcPct val="100000"/>
              </a:lnSpc>
              <a:spcBef>
                <a:spcPts val="0"/>
              </a:spcBef>
            </a:pPr>
            <a:r>
              <a:rPr lang="en-US" dirty="0" smtClean="0"/>
              <a:t>E.g. phthalates in children’s toys</a:t>
            </a:r>
          </a:p>
          <a:p>
            <a:pPr>
              <a:lnSpc>
                <a:spcPct val="100000"/>
              </a:lnSpc>
              <a:spcBef>
                <a:spcPts val="0"/>
              </a:spcBef>
            </a:pPr>
            <a:r>
              <a:rPr lang="en-US" dirty="0" smtClean="0">
                <a:solidFill>
                  <a:srgbClr val="FFFF00"/>
                </a:solidFill>
              </a:rPr>
              <a:t>Total content testing typically not representative of exposure for these scenarios!!!</a:t>
            </a:r>
            <a:endParaRPr lang="en-US" dirty="0">
              <a:solidFill>
                <a:srgbClr val="FFFF00"/>
              </a:solidFill>
            </a:endParaRPr>
          </a:p>
          <a:p>
            <a:pPr>
              <a:lnSpc>
                <a:spcPct val="100000"/>
              </a:lnSpc>
              <a:spcBef>
                <a:spcPts val="0"/>
              </a:spcBef>
            </a:pPr>
            <a:endParaRPr lang="en-US" dirty="0" smtClean="0">
              <a:cs typeface="ＭＳ Ｐゴシック" pitchFamily="54" charset="-128"/>
            </a:endParaRPr>
          </a:p>
        </p:txBody>
      </p:sp>
      <p:pic>
        <p:nvPicPr>
          <p:cNvPr id="40965" name="Picture 2"/>
          <p:cNvPicPr>
            <a:picLocks noChangeAspect="1" noChangeArrowheads="1"/>
          </p:cNvPicPr>
          <p:nvPr/>
        </p:nvPicPr>
        <p:blipFill>
          <a:blip r:embed="rId2" cstate="print"/>
          <a:srcRect/>
          <a:stretch>
            <a:fillRect/>
          </a:stretch>
        </p:blipFill>
        <p:spPr bwMode="auto">
          <a:xfrm>
            <a:off x="6427591" y="4347291"/>
            <a:ext cx="2463449" cy="1844252"/>
          </a:xfrm>
          <a:prstGeom prst="rect">
            <a:avLst/>
          </a:prstGeom>
          <a:noFill/>
          <a:ln w="12700">
            <a:solidFill>
              <a:srgbClr val="025642"/>
            </a:solidFill>
            <a:miter lim="800000"/>
            <a:headEnd/>
            <a:tailEnd/>
          </a:ln>
          <a:effectLst/>
          <a:scene3d>
            <a:camera prst="orthographicFront">
              <a:rot lat="0" lon="0" rev="0"/>
            </a:camera>
            <a:lightRig rig="glow" dir="t">
              <a:rot lat="0" lon="0" rev="4800000"/>
            </a:lightRig>
          </a:scene3d>
          <a:sp3d prstMaterial="matte">
            <a:bevelT w="127000" h="63500"/>
          </a:sp3d>
        </p:spPr>
      </p:pic>
      <p:pic>
        <p:nvPicPr>
          <p:cNvPr id="7" name="Picture 4" descr="C:\Documents and Settings\rkalmes.EXPONENT\My Documents\My Pictures\58345_0014.JPG"/>
          <p:cNvPicPr>
            <a:picLocks noChangeAspect="1" noChangeArrowheads="1"/>
          </p:cNvPicPr>
          <p:nvPr/>
        </p:nvPicPr>
        <p:blipFill>
          <a:blip r:embed="rId3" cstate="print"/>
          <a:srcRect t="20537" r="10050" b="15115"/>
          <a:stretch>
            <a:fillRect/>
          </a:stretch>
        </p:blipFill>
        <p:spPr bwMode="auto">
          <a:xfrm>
            <a:off x="6427584" y="3110777"/>
            <a:ext cx="2462416" cy="1251963"/>
          </a:xfrm>
          <a:prstGeom prst="rect">
            <a:avLst/>
          </a:prstGeom>
          <a:noFill/>
          <a:ln>
            <a:solidFill>
              <a:srgbClr val="025642"/>
            </a:solidFill>
          </a:ln>
          <a:effectLst/>
          <a:scene3d>
            <a:camera prst="orthographicFront">
              <a:rot lat="0" lon="0" rev="0"/>
            </a:camera>
            <a:lightRig rig="glow" dir="t">
              <a:rot lat="0" lon="0" rev="4800000"/>
            </a:lightRig>
          </a:scene3d>
          <a:sp3d prstMaterial="matte">
            <a:bevelT w="127000" h="63500"/>
          </a:sp3d>
        </p:spPr>
      </p:pic>
      <p:pic>
        <p:nvPicPr>
          <p:cNvPr id="11" name="Picture 4"/>
          <p:cNvPicPr>
            <a:picLocks noChangeAspect="1" noChangeArrowheads="1"/>
          </p:cNvPicPr>
          <p:nvPr/>
        </p:nvPicPr>
        <p:blipFill>
          <a:blip r:embed="rId4" cstate="print"/>
          <a:srcRect/>
          <a:stretch>
            <a:fillRect/>
          </a:stretch>
        </p:blipFill>
        <p:spPr bwMode="auto">
          <a:xfrm>
            <a:off x="6427584" y="1784352"/>
            <a:ext cx="2462416" cy="1312677"/>
          </a:xfrm>
          <a:prstGeom prst="rect">
            <a:avLst/>
          </a:prstGeom>
          <a:noFill/>
          <a:ln w="12700">
            <a:solidFill>
              <a:srgbClr val="025642"/>
            </a:solidFill>
            <a:miter lim="800000"/>
            <a:headEnd/>
            <a:tailEnd/>
          </a:ln>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7317996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228721"/>
            <a:ext cx="8534400" cy="758825"/>
          </a:xfrm>
        </p:spPr>
        <p:txBody>
          <a:bodyPr/>
          <a:lstStyle/>
          <a:p>
            <a:r>
              <a:rPr lang="en-US" altLang="en-US" smtClean="0">
                <a:solidFill>
                  <a:srgbClr val="0070C0"/>
                </a:solidFill>
              </a:rPr>
              <a:t>What's Hot with Other Products</a:t>
            </a:r>
          </a:p>
        </p:txBody>
      </p:sp>
      <p:sp>
        <p:nvSpPr>
          <p:cNvPr id="3277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mtClean="0">
              <a:solidFill>
                <a:srgbClr val="FFFFFF"/>
              </a:solidFill>
            </a:endParaRPr>
          </a:p>
        </p:txBody>
      </p:sp>
      <p:sp>
        <p:nvSpPr>
          <p:cNvPr id="32772" name="Content Placeholder 3"/>
          <p:cNvSpPr>
            <a:spLocks noGrp="1"/>
          </p:cNvSpPr>
          <p:nvPr>
            <p:ph sz="quarter" idx="1"/>
          </p:nvPr>
        </p:nvSpPr>
        <p:spPr>
          <a:xfrm>
            <a:off x="301625" y="1527175"/>
            <a:ext cx="8504238" cy="4572000"/>
          </a:xfrm>
        </p:spPr>
        <p:txBody>
          <a:bodyPr/>
          <a:lstStyle/>
          <a:p>
            <a:r>
              <a:rPr lang="en-US" altLang="en-US" smtClean="0"/>
              <a:t>Di(2-ethylhexyl)phthalate (“DEHP”)  in Plastics- Tools, Vinyl Clothes, Purses</a:t>
            </a:r>
          </a:p>
          <a:p>
            <a:r>
              <a:rPr lang="en-US" altLang="en-US" smtClean="0"/>
              <a:t>DEHP in eyewear</a:t>
            </a:r>
          </a:p>
          <a:p>
            <a:r>
              <a:rPr lang="en-US" altLang="en-US" smtClean="0"/>
              <a:t>Tris in furniture</a:t>
            </a:r>
          </a:p>
          <a:p>
            <a:r>
              <a:rPr lang="en-US" altLang="en-US" smtClean="0"/>
              <a:t>Lead in Various Types of Food and Supplements</a:t>
            </a:r>
          </a:p>
          <a:p>
            <a:r>
              <a:rPr lang="en-US" altLang="en-US" smtClean="0"/>
              <a:t>Coconut oil diethanolamine in cosmetics, soaps, shampoo</a:t>
            </a:r>
          </a:p>
          <a:p>
            <a:r>
              <a:rPr lang="en-US" altLang="en-US" smtClean="0"/>
              <a:t>BPA in Plastic Items</a:t>
            </a:r>
          </a:p>
          <a:p>
            <a:r>
              <a:rPr lang="en-US" altLang="en-US" smtClean="0"/>
              <a:t>Carbon Monoxide in Combustible Items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DEHP in PVC Tool Handle Cover</a:t>
            </a:r>
            <a:endParaRPr lang="en-US" dirty="0"/>
          </a:p>
        </p:txBody>
      </p:sp>
      <p:sp>
        <p:nvSpPr>
          <p:cNvPr id="3" name="Content Placeholder 2"/>
          <p:cNvSpPr>
            <a:spLocks noGrp="1"/>
          </p:cNvSpPr>
          <p:nvPr>
            <p:ph idx="1"/>
          </p:nvPr>
        </p:nvSpPr>
        <p:spPr>
          <a:xfrm>
            <a:off x="256398" y="1825625"/>
            <a:ext cx="8699619" cy="4351339"/>
          </a:xfrm>
        </p:spPr>
        <p:txBody>
          <a:bodyPr/>
          <a:lstStyle/>
          <a:p>
            <a:pPr>
              <a:spcAft>
                <a:spcPts val="600"/>
              </a:spcAft>
            </a:pPr>
            <a:r>
              <a:rPr lang="en-US" sz="2000" dirty="0" smtClean="0"/>
              <a:t>Exposure scenario </a:t>
            </a:r>
          </a:p>
          <a:p>
            <a:pPr lvl="1">
              <a:spcAft>
                <a:spcPts val="600"/>
              </a:spcAft>
            </a:pPr>
            <a:r>
              <a:rPr lang="en-US" sz="1600" dirty="0" smtClean="0"/>
              <a:t>Typical use by an adult </a:t>
            </a:r>
          </a:p>
          <a:p>
            <a:pPr lvl="1">
              <a:spcAft>
                <a:spcPts val="600"/>
              </a:spcAft>
            </a:pPr>
            <a:r>
              <a:rPr lang="en-US" sz="1600" dirty="0" smtClean="0"/>
              <a:t>Anticipated exposure during use of tool</a:t>
            </a:r>
          </a:p>
          <a:p>
            <a:pPr lvl="1">
              <a:spcAft>
                <a:spcPts val="600"/>
              </a:spcAft>
            </a:pPr>
            <a:r>
              <a:rPr lang="en-US" sz="1600" dirty="0" smtClean="0"/>
              <a:t>Estimated contact duration will depend on tool but let’s assume 30 minutes per day</a:t>
            </a:r>
          </a:p>
          <a:p>
            <a:pPr>
              <a:spcAft>
                <a:spcPts val="600"/>
              </a:spcAft>
            </a:pPr>
            <a:r>
              <a:rPr lang="en-US" sz="2000" dirty="0" smtClean="0"/>
              <a:t>Exposure assessment </a:t>
            </a:r>
          </a:p>
          <a:p>
            <a:pPr lvl="1">
              <a:spcAft>
                <a:spcPts val="600"/>
              </a:spcAft>
            </a:pPr>
            <a:r>
              <a:rPr lang="en-US" sz="1600" dirty="0" smtClean="0"/>
              <a:t>Volunteer handles the tool, e.g</a:t>
            </a:r>
            <a:r>
              <a:rPr lang="en-US" sz="1600" dirty="0"/>
              <a:t>. </a:t>
            </a:r>
            <a:r>
              <a:rPr lang="en-US" sz="1600" dirty="0" smtClean="0"/>
              <a:t>clasps, </a:t>
            </a:r>
            <a:r>
              <a:rPr lang="en-US" sz="1600" dirty="0"/>
              <a:t>in </a:t>
            </a:r>
            <a:r>
              <a:rPr lang="en-US" sz="1600" dirty="0" smtClean="0"/>
              <a:t>anticipated manner for 30 minutes</a:t>
            </a:r>
          </a:p>
          <a:p>
            <a:pPr lvl="1">
              <a:spcAft>
                <a:spcPts val="600"/>
              </a:spcAft>
            </a:pPr>
            <a:r>
              <a:rPr lang="en-US" sz="1600" dirty="0" smtClean="0"/>
              <a:t>Collect wipe samples from hand contact area after this duration </a:t>
            </a:r>
          </a:p>
          <a:p>
            <a:pPr lvl="1">
              <a:spcAft>
                <a:spcPts val="600"/>
              </a:spcAft>
            </a:pPr>
            <a:r>
              <a:rPr lang="en-US" sz="1600" dirty="0" smtClean="0"/>
              <a:t>Analyze for DEHP and estimate ingestion and dermal exposure in µg/day for comparison to MADL of 410 µg/day</a:t>
            </a:r>
          </a:p>
          <a:p>
            <a:pPr>
              <a:spcAft>
                <a:spcPts val="600"/>
              </a:spcAft>
            </a:pPr>
            <a:endParaRPr lang="en-US" sz="2000" dirty="0"/>
          </a:p>
        </p:txBody>
      </p:sp>
      <p:sp>
        <p:nvSpPr>
          <p:cNvPr id="4" name="Slide Number Placeholder 3"/>
          <p:cNvSpPr>
            <a:spLocks noGrp="1"/>
          </p:cNvSpPr>
          <p:nvPr>
            <p:ph type="sldNum" sz="quarter" idx="12"/>
          </p:nvPr>
        </p:nvSpPr>
        <p:spPr/>
        <p:txBody>
          <a:bodyPr/>
          <a:lstStyle/>
          <a:p>
            <a:fld id="{959DD345-62DD-A84F-BC08-1CA6580E988A}" type="slidenum">
              <a:rPr lang="en-US" smtClean="0">
                <a:solidFill>
                  <a:srgbClr val="FFFFFF"/>
                </a:solidFill>
              </a:rPr>
              <a:pPr/>
              <a:t>60</a:t>
            </a:fld>
            <a:endParaRPr lang="en-US" dirty="0">
              <a:solidFill>
                <a:srgbClr val="FFFFFF"/>
              </a:solidFill>
            </a:endParaRPr>
          </a:p>
        </p:txBody>
      </p:sp>
    </p:spTree>
    <p:extLst>
      <p:ext uri="{BB962C8B-B14F-4D97-AF65-F5344CB8AC3E}">
        <p14:creationId xmlns:p14="http://schemas.microsoft.com/office/powerpoint/2010/main" val="41705970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Case Study: Formaldehyde in Laminate Flooring</a:t>
            </a:r>
            <a:endParaRPr lang="en-US" sz="2400" dirty="0"/>
          </a:p>
        </p:txBody>
      </p:sp>
      <p:sp>
        <p:nvSpPr>
          <p:cNvPr id="3" name="Content Placeholder 2"/>
          <p:cNvSpPr>
            <a:spLocks noGrp="1"/>
          </p:cNvSpPr>
          <p:nvPr>
            <p:ph idx="1"/>
          </p:nvPr>
        </p:nvSpPr>
        <p:spPr>
          <a:xfrm>
            <a:off x="256398" y="1825625"/>
            <a:ext cx="8699619" cy="4351339"/>
          </a:xfrm>
        </p:spPr>
        <p:txBody>
          <a:bodyPr/>
          <a:lstStyle/>
          <a:p>
            <a:pPr>
              <a:spcAft>
                <a:spcPts val="600"/>
              </a:spcAft>
            </a:pPr>
            <a:r>
              <a:rPr lang="en-US" sz="2000" dirty="0" smtClean="0"/>
              <a:t>Exposure scenario </a:t>
            </a:r>
          </a:p>
          <a:p>
            <a:pPr lvl="1">
              <a:spcAft>
                <a:spcPts val="600"/>
              </a:spcAft>
            </a:pPr>
            <a:r>
              <a:rPr lang="en-US" sz="1600" dirty="0" smtClean="0"/>
              <a:t>Formaldehyde emissions into indoor air from laminate flooring</a:t>
            </a:r>
          </a:p>
          <a:p>
            <a:pPr lvl="1">
              <a:spcAft>
                <a:spcPts val="600"/>
              </a:spcAft>
            </a:pPr>
            <a:r>
              <a:rPr lang="en-US" sz="1600" dirty="0" smtClean="0"/>
              <a:t>Estimated duration of exposure – 12 hours a day spent at home</a:t>
            </a:r>
          </a:p>
          <a:p>
            <a:pPr>
              <a:spcAft>
                <a:spcPts val="600"/>
              </a:spcAft>
            </a:pPr>
            <a:r>
              <a:rPr lang="en-US" sz="2000" dirty="0" smtClean="0"/>
              <a:t>Exposure assessment </a:t>
            </a:r>
          </a:p>
          <a:p>
            <a:pPr lvl="1">
              <a:spcAft>
                <a:spcPts val="600"/>
              </a:spcAft>
            </a:pPr>
            <a:r>
              <a:rPr lang="en-US" sz="1600" dirty="0" smtClean="0"/>
              <a:t>Evaluate emissions from flooring in a chamber </a:t>
            </a:r>
          </a:p>
          <a:p>
            <a:pPr lvl="1">
              <a:spcAft>
                <a:spcPts val="600"/>
              </a:spcAft>
            </a:pPr>
            <a:r>
              <a:rPr lang="en-US" sz="1600" dirty="0" smtClean="0"/>
              <a:t>Estimate indoor air concentrations from total flooring coverage and other necessary parameters</a:t>
            </a:r>
          </a:p>
          <a:p>
            <a:pPr lvl="1">
              <a:spcAft>
                <a:spcPts val="600"/>
              </a:spcAft>
            </a:pPr>
            <a:r>
              <a:rPr lang="en-US" sz="1600" dirty="0"/>
              <a:t>C</a:t>
            </a:r>
            <a:r>
              <a:rPr lang="en-US" sz="1600" dirty="0" smtClean="0"/>
              <a:t>alculate lifetime inhalation daily dose (formaldehyde is listed as a carcinogen)</a:t>
            </a:r>
          </a:p>
          <a:p>
            <a:pPr lvl="1">
              <a:spcAft>
                <a:spcPts val="600"/>
              </a:spcAft>
            </a:pPr>
            <a:r>
              <a:rPr lang="en-US" sz="1600" dirty="0" smtClean="0"/>
              <a:t>Compare to NSRL of 40 µg/day</a:t>
            </a:r>
          </a:p>
          <a:p>
            <a:pPr>
              <a:spcAft>
                <a:spcPts val="600"/>
              </a:spcAft>
            </a:pPr>
            <a:endParaRPr lang="en-US" sz="2000" dirty="0"/>
          </a:p>
        </p:txBody>
      </p:sp>
      <p:sp>
        <p:nvSpPr>
          <p:cNvPr id="4" name="Slide Number Placeholder 3"/>
          <p:cNvSpPr>
            <a:spLocks noGrp="1"/>
          </p:cNvSpPr>
          <p:nvPr>
            <p:ph type="sldNum" sz="quarter" idx="12"/>
          </p:nvPr>
        </p:nvSpPr>
        <p:spPr/>
        <p:txBody>
          <a:bodyPr/>
          <a:lstStyle/>
          <a:p>
            <a:fld id="{959DD345-62DD-A84F-BC08-1CA6580E988A}" type="slidenum">
              <a:rPr lang="en-US" smtClean="0">
                <a:solidFill>
                  <a:srgbClr val="FFFFFF"/>
                </a:solidFill>
              </a:rPr>
              <a:pPr/>
              <a:t>61</a:t>
            </a:fld>
            <a:endParaRPr lang="en-US" dirty="0">
              <a:solidFill>
                <a:srgbClr val="FFFFFF"/>
              </a:solidFill>
            </a:endParaRPr>
          </a:p>
        </p:txBody>
      </p:sp>
    </p:spTree>
    <p:extLst>
      <p:ext uri="{BB962C8B-B14F-4D97-AF65-F5344CB8AC3E}">
        <p14:creationId xmlns:p14="http://schemas.microsoft.com/office/powerpoint/2010/main" val="12977065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What Should You Do?</a:t>
            </a:r>
          </a:p>
        </p:txBody>
      </p:sp>
      <p:sp>
        <p:nvSpPr>
          <p:cNvPr id="28675" name="Content Placeholder 2"/>
          <p:cNvSpPr>
            <a:spLocks noGrp="1"/>
          </p:cNvSpPr>
          <p:nvPr>
            <p:ph idx="1"/>
          </p:nvPr>
        </p:nvSpPr>
        <p:spPr/>
        <p:txBody>
          <a:bodyPr/>
          <a:lstStyle/>
          <a:p>
            <a:r>
              <a:rPr lang="en-US" sz="2400" dirty="0" smtClean="0"/>
              <a:t>Identify your at-risk products </a:t>
            </a:r>
          </a:p>
          <a:p>
            <a:pPr lvl="1"/>
            <a:r>
              <a:rPr lang="en-US" dirty="0" smtClean="0"/>
              <a:t>Understand if Prop 65 chemicals are present </a:t>
            </a:r>
          </a:p>
          <a:p>
            <a:pPr lvl="2"/>
            <a:r>
              <a:rPr lang="en-US" dirty="0" smtClean="0"/>
              <a:t>Is Prop 65 chemical easily identified (i.e., brass)?</a:t>
            </a:r>
          </a:p>
          <a:p>
            <a:r>
              <a:rPr lang="en-US" sz="2400" dirty="0" smtClean="0"/>
              <a:t>Evaluate potential exposure risk from use of your products</a:t>
            </a:r>
          </a:p>
          <a:p>
            <a:r>
              <a:rPr lang="en-US" sz="2400" dirty="0" smtClean="0"/>
              <a:t>Consider business and legal risks</a:t>
            </a:r>
          </a:p>
          <a:p>
            <a:r>
              <a:rPr lang="en-US" dirty="0" smtClean="0"/>
              <a:t>Identify compliance strategy for different products</a:t>
            </a:r>
          </a:p>
          <a:p>
            <a:pPr lvl="1"/>
            <a:r>
              <a:rPr lang="en-US" dirty="0" smtClean="0"/>
              <a:t>Label, Or</a:t>
            </a:r>
          </a:p>
          <a:p>
            <a:pPr lvl="1"/>
            <a:r>
              <a:rPr lang="en-US" dirty="0" smtClean="0"/>
              <a:t>Demonstrate exposure is below Safe </a:t>
            </a:r>
            <a:r>
              <a:rPr lang="en-US" dirty="0"/>
              <a:t>H</a:t>
            </a:r>
            <a:r>
              <a:rPr lang="en-US" dirty="0" smtClean="0"/>
              <a:t>arbor Level</a:t>
            </a:r>
          </a:p>
          <a:p>
            <a:pPr lvl="2"/>
            <a:r>
              <a:rPr lang="en-US" dirty="0" smtClean="0"/>
              <a:t>Consider applying for an SUD</a:t>
            </a:r>
          </a:p>
          <a:p>
            <a:endParaRPr lang="en-US" sz="2400" dirty="0" smtClean="0"/>
          </a:p>
        </p:txBody>
      </p:sp>
    </p:spTree>
    <p:extLst>
      <p:ext uri="{BB962C8B-B14F-4D97-AF65-F5344CB8AC3E}">
        <p14:creationId xmlns:p14="http://schemas.microsoft.com/office/powerpoint/2010/main" val="631130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Use Determination (SUD)</a:t>
            </a:r>
            <a:endParaRPr lang="en-US" dirty="0"/>
          </a:p>
        </p:txBody>
      </p:sp>
      <p:sp>
        <p:nvSpPr>
          <p:cNvPr id="3" name="Content Placeholder 2"/>
          <p:cNvSpPr>
            <a:spLocks noGrp="1"/>
          </p:cNvSpPr>
          <p:nvPr>
            <p:ph idx="1"/>
          </p:nvPr>
        </p:nvSpPr>
        <p:spPr>
          <a:xfrm>
            <a:off x="428625" y="3919671"/>
            <a:ext cx="8286750" cy="2257292"/>
          </a:xfrm>
        </p:spPr>
        <p:txBody>
          <a:bodyPr/>
          <a:lstStyle/>
          <a:p>
            <a:r>
              <a:rPr lang="en-US" dirty="0" smtClean="0"/>
              <a:t>Work with OEHHA to develop an SUD for your product</a:t>
            </a:r>
          </a:p>
          <a:p>
            <a:r>
              <a:rPr lang="en-US" dirty="0" smtClean="0"/>
              <a:t>Must be prior to receiving any notice of violation (NOV)</a:t>
            </a:r>
          </a:p>
          <a:p>
            <a:r>
              <a:rPr lang="en-US" dirty="0" smtClean="0"/>
              <a:t>Many businesses/trade groups are choosing this route</a:t>
            </a:r>
            <a:endParaRPr lang="en-US" dirty="0"/>
          </a:p>
        </p:txBody>
      </p:sp>
      <p:sp>
        <p:nvSpPr>
          <p:cNvPr id="4" name="Slide Number Placeholder 3"/>
          <p:cNvSpPr>
            <a:spLocks noGrp="1"/>
          </p:cNvSpPr>
          <p:nvPr>
            <p:ph type="sldNum" sz="quarter" idx="12"/>
          </p:nvPr>
        </p:nvSpPr>
        <p:spPr/>
        <p:txBody>
          <a:bodyPr/>
          <a:lstStyle/>
          <a:p>
            <a:fld id="{959DD345-62DD-A84F-BC08-1CA6580E988A}" type="slidenum">
              <a:rPr lang="en-US" smtClean="0">
                <a:solidFill>
                  <a:srgbClr val="FFFFFF"/>
                </a:solidFill>
              </a:rPr>
              <a:pPr/>
              <a:t>63</a:t>
            </a:fld>
            <a:endParaRPr lang="en-US" dirty="0">
              <a:solidFill>
                <a:srgbClr val="FFFFFF"/>
              </a:solidFill>
            </a:endParaRPr>
          </a:p>
        </p:txBody>
      </p:sp>
      <p:sp>
        <p:nvSpPr>
          <p:cNvPr id="5" name="TextBox 4"/>
          <p:cNvSpPr txBox="1"/>
          <p:nvPr/>
        </p:nvSpPr>
        <p:spPr>
          <a:xfrm>
            <a:off x="1110958" y="1690688"/>
            <a:ext cx="6947731" cy="1338828"/>
          </a:xfrm>
          <a:prstGeom prst="rect">
            <a:avLst/>
          </a:prstGeom>
          <a:noFill/>
        </p:spPr>
        <p:txBody>
          <a:bodyPr wrap="square" rtlCol="0">
            <a:spAutoFit/>
          </a:bodyPr>
          <a:lstStyle/>
          <a:p>
            <a:pPr defTabSz="685783" eaLnBrk="1" fontAlgn="auto" hangingPunct="1">
              <a:spcBef>
                <a:spcPts val="0"/>
              </a:spcBef>
              <a:spcAft>
                <a:spcPts val="0"/>
              </a:spcAft>
            </a:pPr>
            <a:r>
              <a:rPr lang="en-US" sz="1350" dirty="0">
                <a:solidFill>
                  <a:srgbClr val="FFFF00"/>
                </a:solidFill>
                <a:latin typeface="Arial" panose="020B0604020202020204"/>
              </a:rPr>
              <a:t>“…a written statement issued by OEHHA, which interprets and applies Proposition 65 and its implementing regulations to a specific set of facts in response to a request by a business or a trade group. Requests for SUDs seek OEHHA’s determination whether an exposure or discharge of a listed chemical resulting from specific business actions or the average use of a specific product is subject to the warning requirement or discharge prohibition.” </a:t>
            </a:r>
          </a:p>
        </p:txBody>
      </p:sp>
    </p:spTree>
    <p:extLst>
      <p:ext uri="{BB962C8B-B14F-4D97-AF65-F5344CB8AC3E}">
        <p14:creationId xmlns:p14="http://schemas.microsoft.com/office/powerpoint/2010/main" val="41468623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 – QUESTIONS? </a:t>
            </a:r>
            <a:endParaRPr lang="en-US" dirty="0"/>
          </a:p>
        </p:txBody>
      </p:sp>
      <p:sp>
        <p:nvSpPr>
          <p:cNvPr id="7" name="Content Placeholder 6"/>
          <p:cNvSpPr>
            <a:spLocks noGrp="1"/>
          </p:cNvSpPr>
          <p:nvPr>
            <p:ph idx="1"/>
          </p:nvPr>
        </p:nvSpPr>
        <p:spPr>
          <a:xfrm>
            <a:off x="572080" y="1825625"/>
            <a:ext cx="7157884" cy="4351339"/>
          </a:xfrm>
        </p:spPr>
        <p:txBody>
          <a:bodyPr/>
          <a:lstStyle/>
          <a:p>
            <a:pPr marL="0" indent="0">
              <a:lnSpc>
                <a:spcPct val="95000"/>
              </a:lnSpc>
              <a:spcBef>
                <a:spcPts val="500"/>
              </a:spcBef>
              <a:spcAft>
                <a:spcPts val="1200"/>
              </a:spcAft>
              <a:buNone/>
            </a:pPr>
            <a:r>
              <a:rPr lang="en-US" sz="2400" b="1" dirty="0" smtClean="0"/>
              <a:t>Ankur Singhal</a:t>
            </a:r>
            <a:r>
              <a:rPr lang="en-US" sz="2400" b="1" dirty="0"/>
              <a:t/>
            </a:r>
            <a:br>
              <a:rPr lang="en-US" sz="2400" b="1" dirty="0"/>
            </a:br>
            <a:r>
              <a:rPr lang="en-US" sz="2000" dirty="0">
                <a:solidFill>
                  <a:schemeClr val="bg1">
                    <a:lumMod val="85000"/>
                  </a:schemeClr>
                </a:solidFill>
              </a:rPr>
              <a:t>Managing Scientist  </a:t>
            </a:r>
            <a:r>
              <a:rPr lang="en-US" sz="2000" dirty="0">
                <a:solidFill>
                  <a:srgbClr val="16A4A1"/>
                </a:solidFill>
              </a:rPr>
              <a:t>|</a:t>
            </a:r>
            <a:r>
              <a:rPr lang="en-US" sz="2000" dirty="0">
                <a:solidFill>
                  <a:schemeClr val="bg1">
                    <a:lumMod val="75000"/>
                  </a:schemeClr>
                </a:solidFill>
              </a:rPr>
              <a:t>  </a:t>
            </a:r>
            <a:r>
              <a:rPr lang="en-US" sz="2000" dirty="0" smtClean="0">
                <a:solidFill>
                  <a:schemeClr val="bg1">
                    <a:lumMod val="85000"/>
                  </a:schemeClr>
                </a:solidFill>
              </a:rPr>
              <a:t>Health Sciences</a:t>
            </a:r>
            <a:br>
              <a:rPr lang="en-US" sz="2000" dirty="0" smtClean="0">
                <a:solidFill>
                  <a:schemeClr val="bg1">
                    <a:lumMod val="85000"/>
                  </a:schemeClr>
                </a:solidFill>
              </a:rPr>
            </a:br>
            <a:r>
              <a:rPr lang="en-US" sz="2000" dirty="0" smtClean="0">
                <a:solidFill>
                  <a:schemeClr val="bg1">
                    <a:lumMod val="85000"/>
                  </a:schemeClr>
                </a:solidFill>
              </a:rPr>
              <a:t>510.268.5016</a:t>
            </a:r>
            <a:r>
              <a:rPr lang="en-US" sz="2000" dirty="0" smtClean="0">
                <a:solidFill>
                  <a:schemeClr val="bg1">
                    <a:lumMod val="75000"/>
                  </a:schemeClr>
                </a:solidFill>
              </a:rPr>
              <a:t>  </a:t>
            </a:r>
            <a:r>
              <a:rPr lang="en-US" sz="2000" dirty="0">
                <a:solidFill>
                  <a:srgbClr val="16A4A1"/>
                </a:solidFill>
              </a:rPr>
              <a:t>|</a:t>
            </a:r>
            <a:r>
              <a:rPr lang="en-US" sz="2000" dirty="0">
                <a:solidFill>
                  <a:schemeClr val="bg1">
                    <a:lumMod val="75000"/>
                  </a:schemeClr>
                </a:solidFill>
              </a:rPr>
              <a:t>  </a:t>
            </a:r>
            <a:r>
              <a:rPr lang="en-US" sz="2000" dirty="0" smtClean="0">
                <a:solidFill>
                  <a:schemeClr val="bg1">
                    <a:lumMod val="85000"/>
                  </a:schemeClr>
                </a:solidFill>
              </a:rPr>
              <a:t>asinghal@exponent.com</a:t>
            </a:r>
            <a:endParaRPr lang="en-US" sz="2000" dirty="0">
              <a:solidFill>
                <a:schemeClr val="bg1">
                  <a:lumMod val="85000"/>
                </a:schemeClr>
              </a:solidFill>
            </a:endParaRPr>
          </a:p>
          <a:p>
            <a:pPr marL="0" indent="0">
              <a:lnSpc>
                <a:spcPct val="95000"/>
              </a:lnSpc>
              <a:spcBef>
                <a:spcPts val="500"/>
              </a:spcBef>
              <a:spcAft>
                <a:spcPts val="1200"/>
              </a:spcAft>
              <a:buNone/>
            </a:pPr>
            <a:r>
              <a:rPr lang="en-US" sz="2000" dirty="0" smtClean="0">
                <a:solidFill>
                  <a:schemeClr val="bg1">
                    <a:lumMod val="75000"/>
                  </a:schemeClr>
                </a:solidFill>
              </a:rPr>
              <a:t/>
            </a:r>
            <a:br>
              <a:rPr lang="en-US" sz="2000" dirty="0" smtClean="0">
                <a:solidFill>
                  <a:schemeClr val="bg1">
                    <a:lumMod val="75000"/>
                  </a:schemeClr>
                </a:solidFill>
              </a:rPr>
            </a:br>
            <a:endParaRPr lang="en-US" sz="2000" dirty="0">
              <a:solidFill>
                <a:schemeClr val="bg1">
                  <a:lumMod val="75000"/>
                </a:schemeClr>
              </a:solidFill>
            </a:endParaRPr>
          </a:p>
        </p:txBody>
      </p:sp>
    </p:spTree>
    <p:extLst>
      <p:ext uri="{BB962C8B-B14F-4D97-AF65-F5344CB8AC3E}">
        <p14:creationId xmlns:p14="http://schemas.microsoft.com/office/powerpoint/2010/main" val="48507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152521"/>
            <a:ext cx="8534400" cy="758825"/>
          </a:xfrm>
        </p:spPr>
        <p:txBody>
          <a:bodyPr/>
          <a:lstStyle/>
          <a:p>
            <a:r>
              <a:rPr lang="en-US" altLang="en-US" smtClean="0">
                <a:solidFill>
                  <a:srgbClr val="0070C0"/>
                </a:solidFill>
              </a:rPr>
              <a:t>How Chemicals are Added</a:t>
            </a:r>
          </a:p>
        </p:txBody>
      </p:sp>
      <p:sp>
        <p:nvSpPr>
          <p:cNvPr id="33795" name="Content Placeholder 2"/>
          <p:cNvSpPr>
            <a:spLocks noGrp="1"/>
          </p:cNvSpPr>
          <p:nvPr>
            <p:ph sz="quarter" idx="1"/>
          </p:nvPr>
        </p:nvSpPr>
        <p:spPr>
          <a:xfrm>
            <a:off x="301625" y="1527175"/>
            <a:ext cx="8504238" cy="4572000"/>
          </a:xfrm>
        </p:spPr>
        <p:txBody>
          <a:bodyPr/>
          <a:lstStyle/>
          <a:p>
            <a:r>
              <a:rPr lang="en-US" altLang="en-US" smtClean="0"/>
              <a:t>Chemicals may be added to the Prop 65 list by…..</a:t>
            </a:r>
          </a:p>
          <a:p>
            <a:pPr lvl="1">
              <a:buFont typeface="Courier New" pitchFamily="49" charset="0"/>
              <a:buChar char="o"/>
            </a:pPr>
            <a:r>
              <a:rPr lang="en-US" altLang="en-US" sz="2800" smtClean="0">
                <a:solidFill>
                  <a:schemeClr val="tx1"/>
                </a:solidFill>
              </a:rPr>
              <a:t>Chemicals identified by WHO.</a:t>
            </a:r>
          </a:p>
          <a:p>
            <a:pPr lvl="1">
              <a:buFont typeface="Courier New" pitchFamily="49" charset="0"/>
              <a:buChar char="o"/>
            </a:pPr>
            <a:r>
              <a:rPr lang="en-US" altLang="en-US" sz="2800" smtClean="0">
                <a:solidFill>
                  <a:schemeClr val="tx1"/>
                </a:solidFill>
              </a:rPr>
              <a:t>Chemicals identified by CA’s “qualified experts.”</a:t>
            </a:r>
          </a:p>
          <a:p>
            <a:pPr lvl="1">
              <a:buFont typeface="Courier New" pitchFamily="49" charset="0"/>
              <a:buChar char="o"/>
            </a:pPr>
            <a:r>
              <a:rPr lang="en-US" altLang="en-US" sz="2800" smtClean="0">
                <a:solidFill>
                  <a:schemeClr val="tx1"/>
                </a:solidFill>
              </a:rPr>
              <a:t>Chemicals identified by “authoritative bodies.”</a:t>
            </a:r>
          </a:p>
          <a:p>
            <a:pPr lvl="1">
              <a:buFont typeface="Courier New" pitchFamily="49" charset="0"/>
              <a:buChar char="o"/>
            </a:pPr>
            <a:r>
              <a:rPr lang="en-US" altLang="en-US" sz="2800" smtClean="0">
                <a:solidFill>
                  <a:schemeClr val="tx1"/>
                </a:solidFill>
              </a:rPr>
              <a:t>Chemicals that a state or federal government agency requires to be labeled as causing cancer or birth defects.</a:t>
            </a:r>
          </a:p>
          <a:p>
            <a:pPr lvl="1">
              <a:buFont typeface="Wingdings" pitchFamily="2" charset="2"/>
              <a:buChar char="q"/>
            </a:pPr>
            <a:endParaRPr lang="en-US" altLang="en-US" smtClean="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228721"/>
            <a:ext cx="8534400" cy="758825"/>
          </a:xfrm>
        </p:spPr>
        <p:txBody>
          <a:bodyPr/>
          <a:lstStyle/>
          <a:p>
            <a:r>
              <a:rPr lang="en-US" altLang="en-US" sz="3000" b="1" smtClean="0">
                <a:solidFill>
                  <a:srgbClr val="0070C0"/>
                </a:solidFill>
                <a:latin typeface="Bell MT" pitchFamily="18" charset="0"/>
              </a:rPr>
              <a:t>Limitations</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lvl="1" indent="0">
              <a:buFont typeface="Wingdings" pitchFamily="2" charset="2"/>
              <a:buNone/>
              <a:defRPr/>
            </a:pPr>
            <a:endParaRPr lang="en-US" sz="2400" dirty="0"/>
          </a:p>
          <a:p>
            <a:pPr lvl="1">
              <a:defRPr/>
            </a:pPr>
            <a:r>
              <a:rPr lang="en-US" sz="2400" dirty="0"/>
              <a:t>Companies Under 10 Employees</a:t>
            </a:r>
            <a:r>
              <a:rPr lang="en-US" sz="2400" dirty="0" smtClean="0"/>
              <a:t>.</a:t>
            </a:r>
          </a:p>
          <a:p>
            <a:pPr lvl="1">
              <a:defRPr/>
            </a:pPr>
            <a:r>
              <a:rPr lang="en-US" sz="2400" dirty="0"/>
              <a:t>Federal </a:t>
            </a:r>
            <a:r>
              <a:rPr lang="en-US" sz="2400" dirty="0" smtClean="0"/>
              <a:t>Preemption</a:t>
            </a:r>
            <a:endParaRPr lang="en-US" sz="2400" dirty="0"/>
          </a:p>
          <a:p>
            <a:pPr lvl="1">
              <a:defRPr/>
            </a:pPr>
            <a:r>
              <a:rPr lang="en-US" sz="2400" dirty="0"/>
              <a:t>Occupational </a:t>
            </a:r>
            <a:r>
              <a:rPr lang="en-US" sz="2400" dirty="0" smtClean="0"/>
              <a:t>Hazards Covered by the </a:t>
            </a:r>
            <a:r>
              <a:rPr lang="en-US" sz="2400" u="sng" dirty="0" smtClean="0"/>
              <a:t>Hazcomm</a:t>
            </a:r>
            <a:r>
              <a:rPr lang="en-US" sz="2400" dirty="0" smtClean="0"/>
              <a:t> </a:t>
            </a:r>
            <a:r>
              <a:rPr lang="en-US" sz="2400" dirty="0"/>
              <a:t>Standard</a:t>
            </a:r>
          </a:p>
          <a:p>
            <a:pPr lvl="1">
              <a:defRPr/>
            </a:pPr>
            <a:r>
              <a:rPr lang="en-US" sz="2400" dirty="0"/>
              <a:t>Prescription Drug Presumption</a:t>
            </a:r>
          </a:p>
          <a:p>
            <a:pPr lvl="1">
              <a:defRPr/>
            </a:pPr>
            <a:r>
              <a:rPr lang="en-US" sz="2400" dirty="0" smtClean="0"/>
              <a:t>12 </a:t>
            </a:r>
            <a:r>
              <a:rPr lang="en-US" sz="2400" dirty="0"/>
              <a:t>month period after the chemical is initially listed before a violation could occur</a:t>
            </a:r>
          </a:p>
          <a:p>
            <a:pPr>
              <a:defRPr/>
            </a:pPr>
            <a:endParaRPr lang="en-US" sz="1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b="1" smtClean="0">
                <a:solidFill>
                  <a:srgbClr val="0070C0"/>
                </a:solidFill>
                <a:latin typeface="Bell MT" pitchFamily="18" charset="0"/>
              </a:rPr>
              <a:t>Exposure, means:</a:t>
            </a:r>
          </a:p>
        </p:txBody>
      </p:sp>
      <p:sp>
        <p:nvSpPr>
          <p:cNvPr id="35843" name="Content Placeholder 2"/>
          <p:cNvSpPr>
            <a:spLocks noGrp="1"/>
          </p:cNvSpPr>
          <p:nvPr>
            <p:ph sz="quarter" idx="1"/>
          </p:nvPr>
        </p:nvSpPr>
        <p:spPr>
          <a:xfrm>
            <a:off x="301625" y="1527175"/>
            <a:ext cx="8504238" cy="4572000"/>
          </a:xfrm>
        </p:spPr>
        <p:txBody>
          <a:bodyPr/>
          <a:lstStyle/>
          <a:p>
            <a:r>
              <a:rPr lang="en-US" altLang="en-US" sz="3200" smtClean="0">
                <a:latin typeface="Bell MT" pitchFamily="18" charset="0"/>
              </a:rPr>
              <a:t>25102(i) “Exposure” means to cause to </a:t>
            </a:r>
            <a:r>
              <a:rPr lang="en-US" altLang="en-US" sz="3200" u="sng" smtClean="0">
                <a:latin typeface="Bell MT" pitchFamily="18" charset="0"/>
              </a:rPr>
              <a:t>ingest, inhale, contact via body surfaces of otherwise come into contact with a listed chemical</a:t>
            </a:r>
            <a:r>
              <a:rPr lang="en-US" altLang="en-US" sz="3200" smtClean="0">
                <a:latin typeface="Bell MT" pitchFamily="18" charset="0"/>
              </a:rPr>
              <a:t>.  </a:t>
            </a:r>
          </a:p>
          <a:p>
            <a:pPr algn="just"/>
            <a:endParaRPr lang="en-US" altLang="en-US" sz="3200" smtClean="0">
              <a:latin typeface="Bell MT" pitchFamily="18" charset="0"/>
            </a:endParaRPr>
          </a:p>
          <a:p>
            <a:r>
              <a:rPr lang="en-US" altLang="en-US" sz="3200" smtClean="0">
                <a:latin typeface="Bell MT" pitchFamily="18" charset="0"/>
              </a:rPr>
              <a:t>Three classes of exposure</a:t>
            </a:r>
            <a:r>
              <a:rPr lang="en-US" altLang="en-US" sz="3200" smtClean="0"/>
              <a:t>:</a:t>
            </a:r>
            <a:r>
              <a:rPr lang="en-US" altLang="en-US" sz="3200" smtClean="0">
                <a:latin typeface="Bell MT" pitchFamily="18" charset="0"/>
              </a:rPr>
              <a:t> </a:t>
            </a:r>
            <a:r>
              <a:rPr lang="en-US" altLang="en-US" sz="3200" smtClean="0">
                <a:solidFill>
                  <a:srgbClr val="0070C0"/>
                </a:solidFill>
                <a:latin typeface="Bell MT" pitchFamily="18" charset="0"/>
              </a:rPr>
              <a:t>as a consumer, as an employee, or in the environment</a:t>
            </a:r>
            <a:r>
              <a:rPr lang="en-US" altLang="en-US" sz="3200" smtClean="0">
                <a:solidFill>
                  <a:srgbClr val="EA0000"/>
                </a:solidFill>
                <a:latin typeface="Bell MT" pitchFamily="18" charset="0"/>
              </a:rPr>
              <a:t>. </a:t>
            </a:r>
            <a:r>
              <a:rPr lang="en-US" altLang="en-US" sz="3200" smtClean="0">
                <a:latin typeface="Bell MT" pitchFamily="18" charset="0"/>
              </a:rPr>
              <a:t>Each will impact the scope of the required warnings.</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Custom 56">
      <a:dk1>
        <a:srgbClr val="000000"/>
      </a:dk1>
      <a:lt1>
        <a:srgbClr val="FFFFFF"/>
      </a:lt1>
      <a:dk2>
        <a:srgbClr val="318FC5"/>
      </a:dk2>
      <a:lt2>
        <a:srgbClr val="AEE8FB"/>
      </a:lt2>
      <a:accent1>
        <a:srgbClr val="8659C8"/>
      </a:accent1>
      <a:accent2>
        <a:srgbClr val="FEA022"/>
      </a:accent2>
      <a:accent3>
        <a:srgbClr val="FF6700"/>
      </a:accent3>
      <a:accent4>
        <a:srgbClr val="70A525"/>
      </a:accent4>
      <a:accent5>
        <a:srgbClr val="A5D848"/>
      </a:accent5>
      <a:accent6>
        <a:srgbClr val="019994"/>
      </a:accent6>
      <a:hlink>
        <a:srgbClr val="FFFFFF"/>
      </a:hlink>
      <a:folHlink>
        <a:srgbClr val="83B0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4084</TotalTime>
  <Words>3877</Words>
  <Application>Microsoft Office PowerPoint</Application>
  <PresentationFormat>On-screen Show (4:3)</PresentationFormat>
  <Paragraphs>414</Paragraphs>
  <Slides>64</Slides>
  <Notes>12</Notes>
  <HiddenSlides>0</HiddenSlides>
  <MMClips>0</MMClips>
  <ScaleCrop>false</ScaleCrop>
  <HeadingPairs>
    <vt:vector size="6" baseType="variant">
      <vt:variant>
        <vt:lpstr>Fonts Used</vt:lpstr>
      </vt:variant>
      <vt:variant>
        <vt:i4>13</vt:i4>
      </vt:variant>
      <vt:variant>
        <vt:lpstr>Theme</vt:lpstr>
      </vt:variant>
      <vt:variant>
        <vt:i4>17</vt:i4>
      </vt:variant>
      <vt:variant>
        <vt:lpstr>Slide Titles</vt:lpstr>
      </vt:variant>
      <vt:variant>
        <vt:i4>64</vt:i4>
      </vt:variant>
    </vt:vector>
  </HeadingPairs>
  <TitlesOfParts>
    <vt:vector size="94" baseType="lpstr">
      <vt:lpstr>ＭＳ Ｐゴシック</vt:lpstr>
      <vt:lpstr>.HelveticaNeueDeskInterface-Regular</vt:lpstr>
      <vt:lpstr>Adobe Garamond Pro</vt:lpstr>
      <vt:lpstr>Arial</vt:lpstr>
      <vt:lpstr>Arial Narrow</vt:lpstr>
      <vt:lpstr>Bell MT</vt:lpstr>
      <vt:lpstr>Calibri</vt:lpstr>
      <vt:lpstr>Constantia</vt:lpstr>
      <vt:lpstr>Courier New</vt:lpstr>
      <vt:lpstr>Georgia</vt:lpstr>
      <vt:lpstr>Trebuchet MS</vt:lpstr>
      <vt:lpstr>Wingdings</vt:lpstr>
      <vt:lpstr>Wingdings 2</vt:lpstr>
      <vt:lpstr>Event</vt:lpstr>
      <vt:lpstr>Content</vt:lpstr>
      <vt:lpstr>Civic</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Proposition 65 Update</vt:lpstr>
      <vt:lpstr>Proposition 65 Origins</vt:lpstr>
      <vt:lpstr>The Operative Language </vt:lpstr>
      <vt:lpstr>The Prop 65 List of Chemicals</vt:lpstr>
      <vt:lpstr>Interesting Prop 65 Chemicals</vt:lpstr>
      <vt:lpstr>What's Hot with Other Products</vt:lpstr>
      <vt:lpstr>How Chemicals are Added</vt:lpstr>
      <vt:lpstr>Limitations</vt:lpstr>
      <vt:lpstr>Exposure, means:</vt:lpstr>
      <vt:lpstr>“Knowingly” means knowledge that the discharge is occurring NOT that it is unlawful</vt:lpstr>
      <vt:lpstr>Do You Need A Warning</vt:lpstr>
      <vt:lpstr>No Warning Requirement if the Levels are less than the NSRL and NOEL</vt:lpstr>
      <vt:lpstr>“Scientifically valid testing according to generally accepted principles”</vt:lpstr>
      <vt:lpstr>Enforcement</vt:lpstr>
      <vt:lpstr>Bounty Hunter Provisions</vt:lpstr>
      <vt:lpstr>Managing a Sixty Day Notice</vt:lpstr>
      <vt:lpstr>Significant Procedural Aspects of Prop 65</vt:lpstr>
      <vt:lpstr>60 Day Notice</vt:lpstr>
      <vt:lpstr>Certificate of Merit is Required</vt:lpstr>
      <vt:lpstr>AB 1583  </vt:lpstr>
      <vt:lpstr>Citizen Suit</vt:lpstr>
      <vt:lpstr>Defenses</vt:lpstr>
      <vt:lpstr>Settlement Issues</vt:lpstr>
      <vt:lpstr>Defenses:  Safe Harbor Intake Levels</vt:lpstr>
      <vt:lpstr>How Do You Determine the Threshold </vt:lpstr>
      <vt:lpstr>Many “Safe Harbor” Numbers are set by Settlement</vt:lpstr>
      <vt:lpstr>Warning Requirements</vt:lpstr>
      <vt:lpstr>Clear and Reasonable </vt:lpstr>
      <vt:lpstr>Safe Harbor Warnings</vt:lpstr>
      <vt:lpstr>Despite the Safe Harbor  Other Warnings are allowed</vt:lpstr>
      <vt:lpstr>Summary Of New Regulations</vt:lpstr>
      <vt:lpstr>New Regulations Continued</vt:lpstr>
      <vt:lpstr>Manufacturers/Retailers’  Responsibility</vt:lpstr>
      <vt:lpstr>Recent Changes to Warning Requirements</vt:lpstr>
      <vt:lpstr>Consumer/Environmental Exposures</vt:lpstr>
      <vt:lpstr>New Warning Required</vt:lpstr>
      <vt:lpstr>New Label Requirements</vt:lpstr>
      <vt:lpstr>New Requirements. Cancer Cont.</vt:lpstr>
      <vt:lpstr>New Requirements. Reproductive Harm Cont.</vt:lpstr>
      <vt:lpstr>Warning for Cancer and Reproductive </vt:lpstr>
      <vt:lpstr>Label Requirements</vt:lpstr>
      <vt:lpstr>Cont.Requirements</vt:lpstr>
      <vt:lpstr>Tailored Warnings</vt:lpstr>
      <vt:lpstr>Examples of Listed Chemicals Relevant to Food Products</vt:lpstr>
      <vt:lpstr>Naturally Occurring Exemption</vt:lpstr>
      <vt:lpstr>Defenses: Naturally Occurring</vt:lpstr>
      <vt:lpstr>       Defenses: Naturally Occurring</vt:lpstr>
      <vt:lpstr>Environmental Law Foundation v. Beech-Nut et al (Alameda Superior Court 2013)</vt:lpstr>
      <vt:lpstr>Final Suggestions</vt:lpstr>
      <vt:lpstr>Contact Information</vt:lpstr>
      <vt:lpstr>PowerPoint Presentation</vt:lpstr>
      <vt:lpstr>Determining Compliance for Proposition 65</vt:lpstr>
      <vt:lpstr>Proposition 65 Compliance Strategies</vt:lpstr>
      <vt:lpstr>Proposition 65 Compliance Strategies</vt:lpstr>
      <vt:lpstr>What is a Safe Harbor Level?</vt:lpstr>
      <vt:lpstr>Safe Harbor Levels</vt:lpstr>
      <vt:lpstr>Routes of Exposure</vt:lpstr>
      <vt:lpstr>Exposure Assessment</vt:lpstr>
      <vt:lpstr>Testing Methods</vt:lpstr>
      <vt:lpstr>Case Study: DEHP in PVC Tool Handle Cover</vt:lpstr>
      <vt:lpstr>Case Study: Formaldehyde in Laminate Flooring</vt:lpstr>
      <vt:lpstr>What Should You Do?</vt:lpstr>
      <vt:lpstr>Safe Use Determination (SUD)</vt:lpstr>
      <vt:lpstr>Thank you – QUESTIONS? </vt:lpstr>
    </vt:vector>
  </TitlesOfParts>
  <Company>SPI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Erika Simon</dc:creator>
  <cp:lastModifiedBy>Hewitt, Michael H.</cp:lastModifiedBy>
  <cp:revision>340</cp:revision>
  <cp:lastPrinted>2018-03-28T15:45:29Z</cp:lastPrinted>
  <dcterms:created xsi:type="dcterms:W3CDTF">2010-10-07T18:20:25Z</dcterms:created>
  <dcterms:modified xsi:type="dcterms:W3CDTF">2018-03-29T17:07:07Z</dcterms:modified>
</cp:coreProperties>
</file>